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71" r:id="rId4"/>
    <p:sldId id="263" r:id="rId5"/>
    <p:sldId id="268" r:id="rId6"/>
    <p:sldId id="258" r:id="rId7"/>
    <p:sldId id="259" r:id="rId8"/>
    <p:sldId id="260" r:id="rId9"/>
    <p:sldId id="261" r:id="rId10"/>
    <p:sldId id="264" r:id="rId11"/>
    <p:sldId id="272" r:id="rId12"/>
    <p:sldId id="273" r:id="rId13"/>
    <p:sldId id="274" r:id="rId14"/>
    <p:sldId id="270" r:id="rId15"/>
    <p:sldId id="266" r:id="rId16"/>
    <p:sldId id="267"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4F"/>
    <a:srgbClr val="0024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1B60C-71CC-4DC7-907A-68A912817DB7}" type="datetimeFigureOut">
              <a:rPr lang="en-IN" smtClean="0"/>
              <a:t>11-06-2025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F8D54-C72C-4C2C-9E3B-6007928E1D12}" type="slidenum">
              <a:rPr lang="en-IN" smtClean="0"/>
              <a:t>‹#›</a:t>
            </a:fld>
            <a:endParaRPr lang="en-IN"/>
          </a:p>
        </p:txBody>
      </p:sp>
    </p:spTree>
    <p:extLst>
      <p:ext uri="{BB962C8B-B14F-4D97-AF65-F5344CB8AC3E}">
        <p14:creationId xmlns:p14="http://schemas.microsoft.com/office/powerpoint/2010/main" val="215215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86F8D54-C72C-4C2C-9E3B-6007928E1D12}" type="slidenum">
              <a:rPr lang="en-IN" smtClean="0"/>
              <a:t>10</a:t>
            </a:fld>
            <a:endParaRPr lang="en-IN"/>
          </a:p>
        </p:txBody>
      </p:sp>
    </p:spTree>
    <p:extLst>
      <p:ext uri="{BB962C8B-B14F-4D97-AF65-F5344CB8AC3E}">
        <p14:creationId xmlns:p14="http://schemas.microsoft.com/office/powerpoint/2010/main" val="3283948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5.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26185D-9595-F4AD-23CF-C1EA47C42FBA}"/>
              </a:ext>
            </a:extLst>
          </p:cNvPr>
          <p:cNvSpPr/>
          <p:nvPr/>
        </p:nvSpPr>
        <p:spPr>
          <a:xfrm>
            <a:off x="6843873" y="503433"/>
            <a:ext cx="4909763" cy="1150706"/>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effectLst>
                  <a:glow rad="139700">
                    <a:schemeClr val="accent5">
                      <a:satMod val="175000"/>
                      <a:alpha val="40000"/>
                    </a:schemeClr>
                  </a:glow>
                  <a:outerShdw blurRad="38100" dist="38100" dir="2700000" algn="tl">
                    <a:srgbClr val="000000">
                      <a:alpha val="43137"/>
                    </a:srgbClr>
                  </a:outerShdw>
                </a:effectLst>
                <a:latin typeface="Times New Roman" panose="02020603050405020304" pitchFamily="18" charset="0"/>
                <a:ea typeface="Century-OneByteIdentityH"/>
              </a:rPr>
              <a:t>GSM-BASED PARALYSIS PATIENT HEALTH MONITORING SYSTEM</a:t>
            </a:r>
            <a:endParaRPr lang="en-IN" sz="2000" dirty="0">
              <a:effectLst>
                <a:glow rad="139700">
                  <a:schemeClr val="accent5">
                    <a:satMod val="175000"/>
                    <a:alpha val="40000"/>
                  </a:schemeClr>
                </a:glow>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8A89CEF8-B71A-A2B9-9566-68FF1E29C662}"/>
              </a:ext>
            </a:extLst>
          </p:cNvPr>
          <p:cNvSpPr/>
          <p:nvPr/>
        </p:nvSpPr>
        <p:spPr>
          <a:xfrm>
            <a:off x="6513816" y="3164440"/>
            <a:ext cx="5678184" cy="3693560"/>
          </a:xfrm>
          <a:prstGeom prst="rect">
            <a:avLst/>
          </a:prstGeom>
          <a:solidFill>
            <a:schemeClr val="bg2">
              <a:lumMod val="75000"/>
            </a:schemeClr>
          </a:solidFill>
          <a:ln>
            <a:solidFill>
              <a:schemeClr val="tx2">
                <a:lumMod val="60000"/>
                <a:lumOff val="40000"/>
              </a:schemeClr>
            </a:solid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Submitted by –</a:t>
            </a:r>
          </a:p>
          <a:p>
            <a:pPr algn="ctr"/>
            <a:endParaRPr lang="en-IN" dirty="0"/>
          </a:p>
          <a:p>
            <a:pPr marL="1657350" lvl="3" indent="-285750">
              <a:buFont typeface="Arial" panose="020B0604020202020204" pitchFamily="34" charset="0"/>
              <a:buChar char="•"/>
            </a:pPr>
            <a:r>
              <a:rPr lang="en-IN" dirty="0" err="1"/>
              <a:t>Subhajit</a:t>
            </a:r>
            <a:r>
              <a:rPr lang="en-IN" dirty="0"/>
              <a:t> Ghosh (11500321011)</a:t>
            </a:r>
          </a:p>
          <a:p>
            <a:pPr marL="1657350" lvl="3" indent="-285750">
              <a:buFont typeface="Arial" panose="020B0604020202020204" pitchFamily="34" charset="0"/>
              <a:buChar char="•"/>
            </a:pPr>
            <a:r>
              <a:rPr lang="en-IN" dirty="0" err="1"/>
              <a:t>Suroj</a:t>
            </a:r>
            <a:r>
              <a:rPr lang="en-IN" dirty="0"/>
              <a:t> Mete (11500321106)</a:t>
            </a:r>
          </a:p>
          <a:p>
            <a:pPr marL="1657350" lvl="3" indent="-285750">
              <a:buFont typeface="Arial" panose="020B0604020202020204" pitchFamily="34" charset="0"/>
              <a:buChar char="•"/>
            </a:pPr>
            <a:r>
              <a:rPr lang="en-IN" dirty="0" err="1"/>
              <a:t>Uddipan</a:t>
            </a:r>
            <a:r>
              <a:rPr lang="en-IN" dirty="0"/>
              <a:t> Ghosh (11500321030)</a:t>
            </a:r>
          </a:p>
          <a:p>
            <a:pPr marL="1657350" lvl="3" indent="-285750">
              <a:buFont typeface="Arial" panose="020B0604020202020204" pitchFamily="34" charset="0"/>
              <a:buChar char="•"/>
            </a:pPr>
            <a:r>
              <a:rPr lang="en-IN" dirty="0"/>
              <a:t>Sandipan Saha (11500321018)</a:t>
            </a:r>
          </a:p>
          <a:p>
            <a:pPr algn="ctr"/>
            <a:endParaRPr lang="en-IN" dirty="0"/>
          </a:p>
        </p:txBody>
      </p:sp>
      <p:pic>
        <p:nvPicPr>
          <p:cNvPr id="1026" name="Picture 2" descr="IOT Paralysis Patient Health Care Project">
            <a:extLst>
              <a:ext uri="{FF2B5EF4-FFF2-40B4-BE49-F238E27FC236}">
                <a16:creationId xmlns:a16="http://schemas.microsoft.com/office/drawing/2014/main" id="{D56A3588-8232-91CC-124A-944197E3C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13816" cy="6858000"/>
          </a:xfrm>
          <a:prstGeom prst="rect">
            <a:avLst/>
          </a:prstGeom>
          <a:no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113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05490E5-F1C8-4648-6648-D9911B09C733}"/>
              </a:ext>
            </a:extLst>
          </p:cNvPr>
          <p:cNvSpPr/>
          <p:nvPr/>
        </p:nvSpPr>
        <p:spPr>
          <a:xfrm>
            <a:off x="3751461" y="179797"/>
            <a:ext cx="4263775" cy="739740"/>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effectLst>
              </a:rPr>
              <a:t>WORKING PRINCIPLE</a:t>
            </a:r>
          </a:p>
        </p:txBody>
      </p:sp>
      <p:sp>
        <p:nvSpPr>
          <p:cNvPr id="3" name="TextBox 2">
            <a:extLst>
              <a:ext uri="{FF2B5EF4-FFF2-40B4-BE49-F238E27FC236}">
                <a16:creationId xmlns:a16="http://schemas.microsoft.com/office/drawing/2014/main" id="{8DA23ADA-EA08-2B47-E162-F0E0CCB90287}"/>
              </a:ext>
            </a:extLst>
          </p:cNvPr>
          <p:cNvSpPr txBox="1"/>
          <p:nvPr/>
        </p:nvSpPr>
        <p:spPr>
          <a:xfrm>
            <a:off x="1063376" y="1397285"/>
            <a:ext cx="10700536" cy="535531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working principle of a smart door lock system using Arduino involves several key steps: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Input Recognition: </a:t>
            </a:r>
            <a:r>
              <a:rPr lang="en-US" dirty="0">
                <a:latin typeface="Calibri" panose="020F0502020204030204" pitchFamily="34" charset="0"/>
                <a:ea typeface="Calibri" panose="020F0502020204030204" pitchFamily="34" charset="0"/>
                <a:cs typeface="Calibri" panose="020F0502020204030204" pitchFamily="34" charset="0"/>
              </a:rPr>
              <a:t>The system uses a keypad module or another input method to receive a user's input, usually a code or password.</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Arduino Processing: </a:t>
            </a:r>
            <a:r>
              <a:rPr lang="en-US" dirty="0">
                <a:latin typeface="Calibri" panose="020F0502020204030204" pitchFamily="34" charset="0"/>
                <a:ea typeface="Calibri" panose="020F0502020204030204" pitchFamily="34" charset="0"/>
                <a:cs typeface="Calibri" panose="020F0502020204030204" pitchFamily="34" charset="0"/>
              </a:rPr>
              <a:t>The Arduino, acting as the brain of the system, processes the input received from the keypad module.</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Code Validation: </a:t>
            </a:r>
            <a:r>
              <a:rPr lang="en-US" dirty="0">
                <a:latin typeface="Calibri" panose="020F0502020204030204" pitchFamily="34" charset="0"/>
                <a:ea typeface="Calibri" panose="020F0502020204030204" pitchFamily="34" charset="0"/>
                <a:cs typeface="Calibri" panose="020F0502020204030204" pitchFamily="34" charset="0"/>
              </a:rPr>
              <a:t>The Arduino checks if the entered code matches a pre-defined code stored in its memory. If the entered code matches the stored code, the Arduino proceeds to the next step. Otherwise, it denies access.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Lock Control: </a:t>
            </a:r>
            <a:r>
              <a:rPr lang="en-US" dirty="0">
                <a:latin typeface="Calibri" panose="020F0502020204030204" pitchFamily="34" charset="0"/>
                <a:ea typeface="Calibri" panose="020F0502020204030204" pitchFamily="34" charset="0"/>
                <a:cs typeface="Calibri" panose="020F0502020204030204" pitchFamily="34" charset="0"/>
              </a:rPr>
              <a:t>Upon successful code validation, the Arduino sends a signal to control the locking mechanism. This signal could be sent directly to an electronic lock or through a relay to control a traditional mechanical lock.</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Locking/Unlocking Action: </a:t>
            </a:r>
            <a:r>
              <a:rPr lang="en-US" dirty="0">
                <a:latin typeface="Calibri" panose="020F0502020204030204" pitchFamily="34" charset="0"/>
                <a:ea typeface="Calibri" panose="020F0502020204030204" pitchFamily="34" charset="0"/>
                <a:cs typeface="Calibri" panose="020F0502020204030204" pitchFamily="34" charset="0"/>
              </a:rPr>
              <a:t>Based on the signal received from the Arduino, the locking mechanism either locks or unlocks the door.</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2A0816C-3C8C-FF2D-6DB2-37354D03CE84}"/>
              </a:ext>
            </a:extLst>
          </p:cNvPr>
          <p:cNvSpPr/>
          <p:nvPr/>
        </p:nvSpPr>
        <p:spPr>
          <a:xfrm>
            <a:off x="0" y="1109609"/>
            <a:ext cx="12192000" cy="5748391"/>
          </a:xfrm>
          <a:prstGeom prst="rect">
            <a:avLst/>
          </a:prstGeom>
          <a:solidFill>
            <a:srgbClr val="002060"/>
          </a:solidFill>
          <a:ln>
            <a:solidFill>
              <a:schemeClr val="tx2">
                <a:lumMod val="60000"/>
                <a:lumOff val="40000"/>
              </a:schemeClr>
            </a:solidFill>
          </a:ln>
          <a:effectLst>
            <a:glow rad="1397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3ED39D3-08EC-B064-BE9C-CFB063175404}"/>
              </a:ext>
            </a:extLst>
          </p:cNvPr>
          <p:cNvSpPr txBox="1"/>
          <p:nvPr/>
        </p:nvSpPr>
        <p:spPr>
          <a:xfrm>
            <a:off x="533080" y="1263721"/>
            <a:ext cx="10700536" cy="5909310"/>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GSM-Based Paralysis Patient Health Monitoring System works by using various sensors to continuously monitor the patient's vital signs. Here’s how it functions:</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Data Collection</a:t>
            </a:r>
            <a:r>
              <a:rPr lang="en-US" dirty="0">
                <a:latin typeface="Calibri" panose="020F0502020204030204" pitchFamily="34" charset="0"/>
                <a:ea typeface="Calibri" panose="020F0502020204030204" pitchFamily="34" charset="0"/>
                <a:cs typeface="Calibri" panose="020F0502020204030204" pitchFamily="34" charset="0"/>
              </a:rPr>
              <a:t>: Sensors measure important health parameters like body temperature, heart rate, and limb movement.</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b="1" dirty="0">
                <a:latin typeface="Calibri" panose="020F0502020204030204" pitchFamily="34" charset="0"/>
                <a:ea typeface="Calibri" panose="020F0502020204030204" pitchFamily="34" charset="0"/>
                <a:cs typeface="Calibri" panose="020F0502020204030204" pitchFamily="34" charset="0"/>
              </a:rPr>
              <a:t>2. Processing</a:t>
            </a:r>
            <a:r>
              <a:rPr lang="en-US" dirty="0">
                <a:latin typeface="Calibri" panose="020F0502020204030204" pitchFamily="34" charset="0"/>
                <a:ea typeface="Calibri" panose="020F0502020204030204" pitchFamily="34" charset="0"/>
                <a:cs typeface="Calibri" panose="020F0502020204030204" pitchFamily="34" charset="0"/>
              </a:rPr>
              <a:t>: An Arduino microcontroller collects data from these sensors, processes the information, and makes it ready for display and communication.</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3. </a:t>
            </a:r>
            <a:r>
              <a:rPr lang="en-US" b="1" dirty="0">
                <a:latin typeface="Calibri" panose="020F0502020204030204" pitchFamily="34" charset="0"/>
                <a:ea typeface="Calibri" panose="020F0502020204030204" pitchFamily="34" charset="0"/>
                <a:cs typeface="Calibri" panose="020F0502020204030204" pitchFamily="34" charset="0"/>
              </a:rPr>
              <a:t>Local Display</a:t>
            </a:r>
            <a:r>
              <a:rPr lang="en-US" dirty="0">
                <a:latin typeface="Calibri" panose="020F0502020204030204" pitchFamily="34" charset="0"/>
                <a:ea typeface="Calibri" panose="020F0502020204030204" pitchFamily="34" charset="0"/>
                <a:cs typeface="Calibri" panose="020F0502020204030204" pitchFamily="34" charset="0"/>
              </a:rPr>
              <a:t>: The collected data is shown on a 16x2 LCD screen, allowing caregivers to check the patient’s health at a glance.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b="1" dirty="0">
                <a:latin typeface="Calibri" panose="020F0502020204030204" pitchFamily="34" charset="0"/>
                <a:ea typeface="Calibri" panose="020F0502020204030204" pitchFamily="34" charset="0"/>
                <a:cs typeface="Calibri" panose="020F0502020204030204" pitchFamily="34" charset="0"/>
              </a:rPr>
              <a:t>4. Remote Communication</a:t>
            </a:r>
            <a:r>
              <a:rPr lang="en-US" dirty="0">
                <a:latin typeface="Calibri" panose="020F0502020204030204" pitchFamily="34" charset="0"/>
                <a:ea typeface="Calibri" panose="020F0502020204030204" pitchFamily="34" charset="0"/>
                <a:cs typeface="Calibri" panose="020F0502020204030204" pitchFamily="34" charset="0"/>
              </a:rPr>
              <a:t>: The GSM module sends health updates and alerts via SMS to caregivers or family members, ensuring they are informed of any changes.</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b="1" dirty="0">
                <a:latin typeface="Calibri" panose="020F0502020204030204" pitchFamily="34" charset="0"/>
                <a:ea typeface="Calibri" panose="020F0502020204030204" pitchFamily="34" charset="0"/>
                <a:cs typeface="Calibri" panose="020F0502020204030204" pitchFamily="34" charset="0"/>
              </a:rPr>
              <a:t>5. Emergency Alerts</a:t>
            </a:r>
            <a:r>
              <a:rPr lang="en-US" dirty="0">
                <a:latin typeface="Calibri" panose="020F0502020204030204" pitchFamily="34" charset="0"/>
                <a:ea typeface="Calibri" panose="020F0502020204030204" pitchFamily="34" charset="0"/>
                <a:cs typeface="Calibri" panose="020F0502020204030204" pitchFamily="34" charset="0"/>
              </a:rPr>
              <a:t>: If the system detects critical health changes, it sends an immediate alert for quick assistance.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b="1" dirty="0">
                <a:latin typeface="Calibri" panose="020F0502020204030204" pitchFamily="34" charset="0"/>
                <a:ea typeface="Calibri" panose="020F0502020204030204" pitchFamily="34" charset="0"/>
                <a:cs typeface="Calibri" panose="020F0502020204030204" pitchFamily="34" charset="0"/>
              </a:rPr>
              <a:t>6. Voice Communication</a:t>
            </a:r>
            <a:r>
              <a:rPr lang="en-US" dirty="0">
                <a:latin typeface="Calibri" panose="020F0502020204030204" pitchFamily="34" charset="0"/>
                <a:ea typeface="Calibri" panose="020F0502020204030204" pitchFamily="34" charset="0"/>
                <a:cs typeface="Calibri" panose="020F0502020204030204" pitchFamily="34" charset="0"/>
              </a:rPr>
              <a:t>: A voice module allows patients with speech disabilities to send pre-recorded messages for help.</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1036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CB99C7-07A2-C0DE-B7DA-39E1D3F5E9DF}"/>
              </a:ext>
            </a:extLst>
          </p:cNvPr>
          <p:cNvSpPr/>
          <p:nvPr/>
        </p:nvSpPr>
        <p:spPr>
          <a:xfrm>
            <a:off x="780835" y="2668711"/>
            <a:ext cx="3647327" cy="760288"/>
          </a:xfrm>
          <a:prstGeom prst="roundRect">
            <a:avLst/>
          </a:prstGeom>
          <a:solidFill>
            <a:srgbClr val="00204F"/>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kern="0" dirty="0">
                <a:effectLst>
                  <a:glow rad="1397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Work Progress till date</a:t>
            </a:r>
            <a:endParaRPr lang="en-IN" sz="2400" dirty="0">
              <a:effectLst>
                <a:glow rad="1397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DE5B303-38A5-AE62-F3E5-D2FBE8AE83AF}"/>
              </a:ext>
            </a:extLst>
          </p:cNvPr>
          <p:cNvSpPr/>
          <p:nvPr/>
        </p:nvSpPr>
        <p:spPr>
          <a:xfrm>
            <a:off x="5408763" y="3732"/>
            <a:ext cx="6783238" cy="6854268"/>
          </a:xfrm>
          <a:prstGeom prst="rect">
            <a:avLst/>
          </a:prstGeom>
          <a:solidFill>
            <a:srgbClr val="0020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11E9C147-8917-057F-C3C2-D2C25D7D9576}"/>
              </a:ext>
            </a:extLst>
          </p:cNvPr>
          <p:cNvSpPr txBox="1"/>
          <p:nvPr/>
        </p:nvSpPr>
        <p:spPr>
          <a:xfrm>
            <a:off x="7205150" y="-601979"/>
            <a:ext cx="2801491" cy="3451395"/>
          </a:xfrm>
          <a:prstGeom prst="rect">
            <a:avLst/>
          </a:prstGeom>
          <a:noFill/>
        </p:spPr>
        <p:txBody>
          <a:bodyPr wrap="square" rtlCol="0">
            <a:spAutoFit/>
          </a:bodyPr>
          <a:lstStyle/>
          <a:p>
            <a:endParaRPr lang="en-IN" dirty="0"/>
          </a:p>
        </p:txBody>
      </p:sp>
      <p:sp>
        <p:nvSpPr>
          <p:cNvPr id="14" name="Rectangle 6">
            <a:extLst>
              <a:ext uri="{FF2B5EF4-FFF2-40B4-BE49-F238E27FC236}">
                <a16:creationId xmlns:a16="http://schemas.microsoft.com/office/drawing/2014/main" id="{73CC0AB8-3EC8-4ED3-8CC1-FDCB720141B2}"/>
              </a:ext>
            </a:extLst>
          </p:cNvPr>
          <p:cNvSpPr>
            <a:spLocks noChangeArrowheads="1"/>
          </p:cNvSpPr>
          <p:nvPr/>
        </p:nvSpPr>
        <p:spPr bwMode="auto">
          <a:xfrm>
            <a:off x="6070623" y="575113"/>
            <a:ext cx="5070543" cy="545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Completed research, planning, and studied GSM-based health monitoring with speech functionality using Arduino.</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Set up Arduino IDE and finalized the circuit diagram.</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Implemented hardware and coding for GSM module, ECG sensor, temperature sensor, and two flex sensors.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Successfully integrated all components with Arduino Mega 2560.</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Display coding completed for sensor results.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Conducted calibration; flex sensors now provide accurate readings.</a:t>
            </a:r>
          </a:p>
        </p:txBody>
      </p:sp>
    </p:spTree>
    <p:extLst>
      <p:ext uri="{BB962C8B-B14F-4D97-AF65-F5344CB8AC3E}">
        <p14:creationId xmlns:p14="http://schemas.microsoft.com/office/powerpoint/2010/main" val="235538787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FBEDC75-E150-78A8-78A8-0EDF3ABC9F12}"/>
              </a:ext>
            </a:extLst>
          </p:cNvPr>
          <p:cNvSpPr/>
          <p:nvPr/>
        </p:nvSpPr>
        <p:spPr>
          <a:xfrm>
            <a:off x="939891" y="668944"/>
            <a:ext cx="4078840" cy="688368"/>
          </a:xfrm>
          <a:prstGeom prst="roundRect">
            <a:avLst/>
          </a:prstGeom>
          <a:solidFill>
            <a:schemeClr val="bg2">
              <a:lumMod val="75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Image of the Project</a:t>
            </a:r>
          </a:p>
        </p:txBody>
      </p:sp>
      <p:pic>
        <p:nvPicPr>
          <p:cNvPr id="6" name="Picture 5">
            <a:extLst>
              <a:ext uri="{FF2B5EF4-FFF2-40B4-BE49-F238E27FC236}">
                <a16:creationId xmlns:a16="http://schemas.microsoft.com/office/drawing/2014/main" id="{5FF8DB08-A68B-24C4-7B63-BD46E7F35EB0}"/>
              </a:ext>
            </a:extLst>
          </p:cNvPr>
          <p:cNvPicPr>
            <a:picLocks noChangeAspect="1"/>
          </p:cNvPicPr>
          <p:nvPr/>
        </p:nvPicPr>
        <p:blipFill>
          <a:blip r:embed="rId2"/>
          <a:stretch>
            <a:fillRect/>
          </a:stretch>
        </p:blipFill>
        <p:spPr>
          <a:xfrm>
            <a:off x="6369978" y="0"/>
            <a:ext cx="5822022" cy="2846717"/>
          </a:xfrm>
          <a:prstGeom prst="rect">
            <a:avLst/>
          </a:prstGeom>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9">
            <a:extLst>
              <a:ext uri="{FF2B5EF4-FFF2-40B4-BE49-F238E27FC236}">
                <a16:creationId xmlns:a16="http://schemas.microsoft.com/office/drawing/2014/main" id="{FA7ADE33-FF24-2CB7-0446-78D34EA76F2C}"/>
              </a:ext>
            </a:extLst>
          </p:cNvPr>
          <p:cNvPicPr>
            <a:picLocks noChangeAspect="1"/>
          </p:cNvPicPr>
          <p:nvPr/>
        </p:nvPicPr>
        <p:blipFill>
          <a:blip r:embed="rId3"/>
          <a:stretch>
            <a:fillRect/>
          </a:stretch>
        </p:blipFill>
        <p:spPr>
          <a:xfrm>
            <a:off x="6369978" y="2846716"/>
            <a:ext cx="2941922" cy="4011284"/>
          </a:xfrm>
          <a:prstGeom prst="rect">
            <a:avLst/>
          </a:prstGeom>
          <a:ln>
            <a:solidFill>
              <a:schemeClr val="bg2"/>
            </a:solidFill>
          </a:ln>
        </p:spPr>
      </p:pic>
      <p:pic>
        <p:nvPicPr>
          <p:cNvPr id="12" name="Picture 11">
            <a:extLst>
              <a:ext uri="{FF2B5EF4-FFF2-40B4-BE49-F238E27FC236}">
                <a16:creationId xmlns:a16="http://schemas.microsoft.com/office/drawing/2014/main" id="{88754CAD-51AE-A847-B600-EEB0D1FD1C57}"/>
              </a:ext>
            </a:extLst>
          </p:cNvPr>
          <p:cNvPicPr>
            <a:picLocks noChangeAspect="1"/>
          </p:cNvPicPr>
          <p:nvPr/>
        </p:nvPicPr>
        <p:blipFill>
          <a:blip r:embed="rId4"/>
          <a:stretch>
            <a:fillRect/>
          </a:stretch>
        </p:blipFill>
        <p:spPr>
          <a:xfrm rot="16200000">
            <a:off x="8746308" y="3412307"/>
            <a:ext cx="4011284" cy="2880100"/>
          </a:xfrm>
          <a:prstGeom prst="rect">
            <a:avLst/>
          </a:prstGeom>
          <a:ln>
            <a:solidFill>
              <a:schemeClr val="bg2"/>
            </a:solidFill>
          </a:ln>
        </p:spPr>
      </p:pic>
      <p:pic>
        <p:nvPicPr>
          <p:cNvPr id="7" name="Picture 6">
            <a:extLst>
              <a:ext uri="{FF2B5EF4-FFF2-40B4-BE49-F238E27FC236}">
                <a16:creationId xmlns:a16="http://schemas.microsoft.com/office/drawing/2014/main" id="{116D8DD4-7679-563C-3D3C-2D5FA8BC7D5F}"/>
              </a:ext>
            </a:extLst>
          </p:cNvPr>
          <p:cNvPicPr>
            <a:picLocks noChangeAspect="1"/>
          </p:cNvPicPr>
          <p:nvPr/>
        </p:nvPicPr>
        <p:blipFill>
          <a:blip r:embed="rId5"/>
          <a:stretch>
            <a:fillRect/>
          </a:stretch>
        </p:blipFill>
        <p:spPr>
          <a:xfrm>
            <a:off x="0" y="2714624"/>
            <a:ext cx="6369978" cy="4143375"/>
          </a:xfrm>
          <a:prstGeom prst="rect">
            <a:avLst/>
          </a:prstGeom>
        </p:spPr>
      </p:pic>
    </p:spTree>
    <p:extLst>
      <p:ext uri="{BB962C8B-B14F-4D97-AF65-F5344CB8AC3E}">
        <p14:creationId xmlns:p14="http://schemas.microsoft.com/office/powerpoint/2010/main" val="2389244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46A2711-933A-3523-7983-37B7618B60F4}"/>
              </a:ext>
            </a:extLst>
          </p:cNvPr>
          <p:cNvSpPr/>
          <p:nvPr/>
        </p:nvSpPr>
        <p:spPr>
          <a:xfrm>
            <a:off x="1150706" y="2678986"/>
            <a:ext cx="2681554" cy="750014"/>
          </a:xfrm>
          <a:prstGeom prst="roundRect">
            <a:avLst/>
          </a:prstGeom>
          <a:solidFill>
            <a:schemeClr val="bg2">
              <a:lumMod val="7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atin typeface="Times New Roman" panose="02020603050405020304" pitchFamily="18" charset="0"/>
                <a:cs typeface="Times New Roman" panose="02020603050405020304" pitchFamily="18" charset="0"/>
              </a:rPr>
              <a:t>Project Video</a:t>
            </a:r>
          </a:p>
        </p:txBody>
      </p:sp>
      <p:pic>
        <p:nvPicPr>
          <p:cNvPr id="3" name="WhatsApp Video 2025-03-27 at 15.48.13_33c10e66">
            <a:hlinkClick r:id="" action="ppaction://media"/>
            <a:extLst>
              <a:ext uri="{FF2B5EF4-FFF2-40B4-BE49-F238E27FC236}">
                <a16:creationId xmlns:a16="http://schemas.microsoft.com/office/drawing/2014/main" id="{913BC41E-51E7-6A9F-9A18-DE4516A0C9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94694" y="0"/>
            <a:ext cx="7197306" cy="6858000"/>
          </a:xfrm>
          <a:prstGeom prst="rect">
            <a:avLst/>
          </a:prstGeom>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299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2BEACD-796C-2344-7A4E-DDD7FD1C6B06}"/>
              </a:ext>
            </a:extLst>
          </p:cNvPr>
          <p:cNvSpPr/>
          <p:nvPr/>
        </p:nvSpPr>
        <p:spPr>
          <a:xfrm>
            <a:off x="0" y="1"/>
            <a:ext cx="6770670" cy="6858000"/>
          </a:xfrm>
          <a:prstGeom prst="rect">
            <a:avLst/>
          </a:prstGeom>
          <a:solidFill>
            <a:srgbClr val="002465"/>
          </a:solidFill>
          <a:ln>
            <a:solidFill>
              <a:schemeClr val="tx2"/>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2">
                    <a:lumMod val="40000"/>
                    <a:lumOff val="60000"/>
                  </a:schemeClr>
                </a:solidFill>
              </a:ln>
              <a:effectLst>
                <a:glow rad="228600">
                  <a:schemeClr val="accent5">
                    <a:satMod val="175000"/>
                    <a:alpha val="40000"/>
                  </a:schemeClr>
                </a:glow>
              </a:effectLst>
            </a:endParaRPr>
          </a:p>
        </p:txBody>
      </p:sp>
      <p:sp>
        <p:nvSpPr>
          <p:cNvPr id="3" name="TextBox 2">
            <a:extLst>
              <a:ext uri="{FF2B5EF4-FFF2-40B4-BE49-F238E27FC236}">
                <a16:creationId xmlns:a16="http://schemas.microsoft.com/office/drawing/2014/main" id="{577848DD-4F84-F904-33AD-D09D408DA999}"/>
              </a:ext>
            </a:extLst>
          </p:cNvPr>
          <p:cNvSpPr txBox="1"/>
          <p:nvPr/>
        </p:nvSpPr>
        <p:spPr>
          <a:xfrm>
            <a:off x="541319" y="492122"/>
            <a:ext cx="5407419" cy="5632311"/>
          </a:xfrm>
          <a:prstGeom prst="rect">
            <a:avLst/>
          </a:prstGeom>
          <a:noFill/>
        </p:spPr>
        <p:txBody>
          <a:bodyPr wrap="square">
            <a:spAutoFit/>
          </a:bodyPr>
          <a:lstStyle/>
          <a:p>
            <a:pPr algn="just"/>
            <a:r>
              <a:rPr lang="en-US" dirty="0"/>
              <a:t>Our future plans for the GSM-Based Paralysis Patient Health Monitoring System include:</a:t>
            </a:r>
          </a:p>
          <a:p>
            <a:pPr algn="just"/>
            <a:endParaRPr lang="en-US" dirty="0"/>
          </a:p>
          <a:p>
            <a:pPr algn="just">
              <a:buFont typeface="+mj-lt"/>
              <a:buAutoNum type="arabicPeriod"/>
            </a:pPr>
            <a:r>
              <a:rPr lang="en-US" b="1" dirty="0"/>
              <a:t>More Sensors</a:t>
            </a:r>
            <a:r>
              <a:rPr lang="en-US" dirty="0"/>
              <a:t>: Adding sensors to measure blood pressure and oxygen levels for a complete health check.</a:t>
            </a:r>
          </a:p>
          <a:p>
            <a:pPr algn="just"/>
            <a:endParaRPr lang="en-US" dirty="0"/>
          </a:p>
          <a:p>
            <a:pPr algn="just"/>
            <a:r>
              <a:rPr lang="en-US" b="1" dirty="0"/>
              <a:t>2. Mobile App</a:t>
            </a:r>
            <a:r>
              <a:rPr lang="en-US" dirty="0"/>
              <a:t>: Developing an app to help caregivers view and analyze health data easily.</a:t>
            </a:r>
          </a:p>
          <a:p>
            <a:pPr algn="just"/>
            <a:endParaRPr lang="en-US" dirty="0"/>
          </a:p>
          <a:p>
            <a:pPr algn="just"/>
            <a:r>
              <a:rPr lang="en-US" b="1" dirty="0"/>
              <a:t>3. Smart Alerts</a:t>
            </a:r>
            <a:r>
              <a:rPr lang="en-US" dirty="0"/>
              <a:t>: Using advanced technology to predict health emergencies before they happen.</a:t>
            </a:r>
          </a:p>
          <a:p>
            <a:pPr algn="just"/>
            <a:endParaRPr lang="en-US" dirty="0"/>
          </a:p>
          <a:p>
            <a:pPr algn="just"/>
            <a:r>
              <a:rPr lang="en-US" b="1" dirty="0"/>
              <a:t>4. User-Friendly Interface</a:t>
            </a:r>
            <a:r>
              <a:rPr lang="en-US" dirty="0"/>
              <a:t>: Improving the LCD display and controls to make it easier for patients and caregivers to use.</a:t>
            </a:r>
          </a:p>
          <a:p>
            <a:pPr algn="just"/>
            <a:r>
              <a:rPr lang="en-US" b="1" dirty="0"/>
              <a:t>5. Cloud Storage</a:t>
            </a:r>
            <a:r>
              <a:rPr lang="en-US" dirty="0"/>
              <a:t>: Storing health data in the cloud for easy access by healthcare providers.</a:t>
            </a:r>
          </a:p>
          <a:p>
            <a:pPr algn="just"/>
            <a:endParaRPr lang="en-US" dirty="0"/>
          </a:p>
          <a:p>
            <a:pPr algn="just"/>
            <a:r>
              <a:rPr lang="en-US" b="1" dirty="0"/>
              <a:t>6. Wider Use</a:t>
            </a:r>
            <a:r>
              <a:rPr lang="en-US" dirty="0"/>
              <a:t>: Adapting the system for other patients with chronic health conditions.</a:t>
            </a:r>
          </a:p>
        </p:txBody>
      </p:sp>
      <p:sp>
        <p:nvSpPr>
          <p:cNvPr id="5" name="Rectangle: Rounded Corners 4">
            <a:extLst>
              <a:ext uri="{FF2B5EF4-FFF2-40B4-BE49-F238E27FC236}">
                <a16:creationId xmlns:a16="http://schemas.microsoft.com/office/drawing/2014/main" id="{A9F3C329-07C5-84C6-BDCF-89DD4927E476}"/>
              </a:ext>
            </a:extLst>
          </p:cNvPr>
          <p:cNvSpPr/>
          <p:nvPr/>
        </p:nvSpPr>
        <p:spPr>
          <a:xfrm>
            <a:off x="7466102" y="2512029"/>
            <a:ext cx="3671086" cy="796249"/>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kern="0" dirty="0">
                <a:effectLst>
                  <a:glow rad="1397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Future Plan</a:t>
            </a:r>
            <a:endParaRPr lang="en-IN" sz="2800" b="1" dirty="0">
              <a:effectLst>
                <a:glow rad="1397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889116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CDF915-B1F0-FE20-EF36-DED3A3C5812C}"/>
              </a:ext>
            </a:extLst>
          </p:cNvPr>
          <p:cNvSpPr/>
          <p:nvPr/>
        </p:nvSpPr>
        <p:spPr>
          <a:xfrm>
            <a:off x="969197" y="1602767"/>
            <a:ext cx="2801420" cy="657547"/>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CONCLUSION</a:t>
            </a:r>
          </a:p>
        </p:txBody>
      </p:sp>
      <p:sp>
        <p:nvSpPr>
          <p:cNvPr id="4" name="Rectangle 3">
            <a:extLst>
              <a:ext uri="{FF2B5EF4-FFF2-40B4-BE49-F238E27FC236}">
                <a16:creationId xmlns:a16="http://schemas.microsoft.com/office/drawing/2014/main" id="{BEE3B60E-6858-5508-7CBF-0EA541F4632F}"/>
              </a:ext>
            </a:extLst>
          </p:cNvPr>
          <p:cNvSpPr/>
          <p:nvPr/>
        </p:nvSpPr>
        <p:spPr>
          <a:xfrm>
            <a:off x="5065160" y="0"/>
            <a:ext cx="7126840" cy="6858000"/>
          </a:xfrm>
          <a:prstGeom prst="rect">
            <a:avLst/>
          </a:prstGeom>
          <a:solidFill>
            <a:srgbClr val="002060"/>
          </a:solidFill>
          <a:ln>
            <a:solidFill>
              <a:schemeClr val="tx2">
                <a:lumMod val="60000"/>
                <a:lumOff val="40000"/>
              </a:schemeClr>
            </a:solidFill>
          </a:ln>
          <a:effectLst>
            <a:glow rad="101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EF258CE-ADE1-FEE2-4E07-93091C793E22}"/>
              </a:ext>
            </a:extLst>
          </p:cNvPr>
          <p:cNvSpPr txBox="1"/>
          <p:nvPr/>
        </p:nvSpPr>
        <p:spPr>
          <a:xfrm flipH="1">
            <a:off x="6096000" y="1602767"/>
            <a:ext cx="5301464" cy="3970318"/>
          </a:xfrm>
          <a:prstGeom prst="rect">
            <a:avLst/>
          </a:prstGeom>
          <a:noFill/>
        </p:spPr>
        <p:txBody>
          <a:bodyPr wrap="square" rtlCol="0">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In conclusion, the GSM-Based Paralysis Patient Health Monitoring System is an innovative solution that enhances care for patients with paralysis. By using sensors and communication technology, it provides real-time monitoring of vital signs and immediate emergency alerts, improving the quality of care and allowing patients to maintain some independence.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Our future plans to expand the system with more features and a user-friendly interface will further increase its effectiveness. Overall, this project aims to empower patients and caregivers, leading to better health outcomes and a higher quality of life. Thank you for your attention!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7259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2933D2-2D01-0E03-FE83-D00ACBD7CFED}"/>
              </a:ext>
            </a:extLst>
          </p:cNvPr>
          <p:cNvSpPr/>
          <p:nvPr/>
        </p:nvSpPr>
        <p:spPr>
          <a:xfrm>
            <a:off x="8625157" y="719190"/>
            <a:ext cx="2409288" cy="657546"/>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REFERENCE</a:t>
            </a:r>
          </a:p>
        </p:txBody>
      </p:sp>
      <p:sp>
        <p:nvSpPr>
          <p:cNvPr id="4" name="Rectangle 3">
            <a:extLst>
              <a:ext uri="{FF2B5EF4-FFF2-40B4-BE49-F238E27FC236}">
                <a16:creationId xmlns:a16="http://schemas.microsoft.com/office/drawing/2014/main" id="{153E4AA4-6705-AD13-FFA0-36F5393CAE1A}"/>
              </a:ext>
            </a:extLst>
          </p:cNvPr>
          <p:cNvSpPr/>
          <p:nvPr/>
        </p:nvSpPr>
        <p:spPr>
          <a:xfrm>
            <a:off x="0" y="0"/>
            <a:ext cx="6986428" cy="6858000"/>
          </a:xfrm>
          <a:prstGeom prst="rect">
            <a:avLst/>
          </a:prstGeom>
          <a:solidFill>
            <a:srgbClr val="002060"/>
          </a:solidFill>
          <a:ln>
            <a:solidFill>
              <a:schemeClr val="tx2">
                <a:lumMod val="60000"/>
                <a:lumOff val="40000"/>
              </a:schemeClr>
            </a:solidFill>
          </a:ln>
          <a:effectLst>
            <a:glow rad="101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6A9BDBA-20CD-4AC2-2E45-085DFE68EFA8}"/>
              </a:ext>
            </a:extLst>
          </p:cNvPr>
          <p:cNvSpPr txBox="1"/>
          <p:nvPr/>
        </p:nvSpPr>
        <p:spPr>
          <a:xfrm>
            <a:off x="276546" y="472610"/>
            <a:ext cx="6433335" cy="5700535"/>
          </a:xfrm>
          <a:prstGeom prst="rect">
            <a:avLst/>
          </a:prstGeom>
          <a:noFill/>
        </p:spPr>
        <p:txBody>
          <a:bodyPr wrap="square" rtlCol="0">
            <a:spAutoFit/>
          </a:bodyPr>
          <a:lstStyle/>
          <a:p>
            <a:pPr marL="342900" lvl="0" indent="-342900" algn="just">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R. Kumar and M. P. </a:t>
            </a:r>
            <a:r>
              <a:rPr lang="en-US" sz="1800" dirty="0" err="1">
                <a:effectLst/>
                <a:latin typeface="Calibri" panose="020F0502020204030204" pitchFamily="34" charset="0"/>
                <a:ea typeface="Calibri" panose="020F0502020204030204" pitchFamily="34" charset="0"/>
                <a:cs typeface="Calibri" panose="020F0502020204030204" pitchFamily="34" charset="0"/>
              </a:rPr>
              <a:t>Rajasekaran</a:t>
            </a:r>
            <a:r>
              <a:rPr lang="en-US" sz="1800" dirty="0">
                <a:effectLst/>
                <a:latin typeface="Calibri" panose="020F0502020204030204" pitchFamily="34" charset="0"/>
                <a:ea typeface="Calibri" panose="020F0502020204030204" pitchFamily="34" charset="0"/>
                <a:cs typeface="Calibri" panose="020F0502020204030204" pitchFamily="34" charset="0"/>
              </a:rPr>
              <a:t>, "An IoT based patient monitoring system using Raspberry Pi," 2016 International Conference on Computing Technologies and Intelligent Data Engineering (ICCTIDE'16), </a:t>
            </a:r>
            <a:r>
              <a:rPr lang="en-US" sz="1800" dirty="0" err="1">
                <a:effectLst/>
                <a:latin typeface="Calibri" panose="020F0502020204030204" pitchFamily="34" charset="0"/>
                <a:ea typeface="Calibri" panose="020F0502020204030204" pitchFamily="34" charset="0"/>
                <a:cs typeface="Calibri" panose="020F0502020204030204" pitchFamily="34" charset="0"/>
              </a:rPr>
              <a:t>Kovilpatti</a:t>
            </a:r>
            <a:r>
              <a:rPr lang="en-US" sz="1800" dirty="0">
                <a:effectLst/>
                <a:latin typeface="Calibri" panose="020F0502020204030204" pitchFamily="34" charset="0"/>
                <a:ea typeface="Calibri" panose="020F0502020204030204" pitchFamily="34" charset="0"/>
                <a:cs typeface="Calibri" panose="020F0502020204030204" pitchFamily="34" charset="0"/>
              </a:rPr>
              <a:t>, India, 2016, pp. 1-4.</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K. A. Venkatesh, R. Kumar, and S. S. Jha, "Health Monitoring System using IoT," International Journal of Computer Science and Information Technologies, vol. 7, no. 3, pp. 1137-1141, 2016.</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S. </a:t>
            </a:r>
            <a:r>
              <a:rPr lang="en-US" sz="1800" dirty="0" err="1">
                <a:effectLst/>
                <a:latin typeface="Calibri" panose="020F0502020204030204" pitchFamily="34" charset="0"/>
                <a:ea typeface="Calibri" panose="020F0502020204030204" pitchFamily="34" charset="0"/>
                <a:cs typeface="Calibri" panose="020F0502020204030204" pitchFamily="34" charset="0"/>
              </a:rPr>
              <a:t>Pantelopoulos</a:t>
            </a:r>
            <a:r>
              <a:rPr lang="en-US" sz="1800" dirty="0">
                <a:effectLst/>
                <a:latin typeface="Calibri" panose="020F0502020204030204" pitchFamily="34" charset="0"/>
                <a:ea typeface="Calibri" panose="020F0502020204030204" pitchFamily="34" charset="0"/>
                <a:cs typeface="Calibri" panose="020F0502020204030204" pitchFamily="34" charset="0"/>
              </a:rPr>
              <a:t> and N. G. </a:t>
            </a:r>
            <a:r>
              <a:rPr lang="en-US" sz="1800" dirty="0" err="1">
                <a:effectLst/>
                <a:latin typeface="Calibri" panose="020F0502020204030204" pitchFamily="34" charset="0"/>
                <a:ea typeface="Calibri" panose="020F0502020204030204" pitchFamily="34" charset="0"/>
                <a:cs typeface="Calibri" panose="020F0502020204030204" pitchFamily="34" charset="0"/>
              </a:rPr>
              <a:t>Bourbakis</a:t>
            </a:r>
            <a:r>
              <a:rPr lang="en-US" sz="1800" dirty="0">
                <a:effectLst/>
                <a:latin typeface="Calibri" panose="020F0502020204030204" pitchFamily="34" charset="0"/>
                <a:ea typeface="Calibri" panose="020F0502020204030204" pitchFamily="34" charset="0"/>
                <a:cs typeface="Calibri" panose="020F0502020204030204" pitchFamily="34" charset="0"/>
              </a:rPr>
              <a:t>, "A Survey on Wearable Sensor-Based Systems for Health Monitoring and Prognosis," 2010 32nd Annual International Conference of the IEEE Engineering in Medicine and Biology Society, Buenos Aires, Argentina, 2010, pp. 6023-6026.</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514680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8C57E-EF4E-A47C-BD18-3A897C47ED88}"/>
              </a:ext>
            </a:extLst>
          </p:cNvPr>
          <p:cNvPicPr>
            <a:picLocks noChangeAspect="1"/>
          </p:cNvPicPr>
          <p:nvPr/>
        </p:nvPicPr>
        <p:blipFill>
          <a:blip r:embed="rId2"/>
          <a:stretch>
            <a:fillRect/>
          </a:stretch>
        </p:blipFill>
        <p:spPr>
          <a:xfrm>
            <a:off x="2825393" y="1335640"/>
            <a:ext cx="6020656" cy="3750068"/>
          </a:xfrm>
          <a:prstGeom prst="rect">
            <a:avLst/>
          </a:prstGeom>
        </p:spPr>
      </p:pic>
    </p:spTree>
    <p:extLst>
      <p:ext uri="{BB962C8B-B14F-4D97-AF65-F5344CB8AC3E}">
        <p14:creationId xmlns:p14="http://schemas.microsoft.com/office/powerpoint/2010/main" val="1726758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27FE35-591D-7AF7-A081-50B25B4F6E2D}"/>
              </a:ext>
            </a:extLst>
          </p:cNvPr>
          <p:cNvSpPr/>
          <p:nvPr/>
        </p:nvSpPr>
        <p:spPr>
          <a:xfrm>
            <a:off x="964059" y="657545"/>
            <a:ext cx="2722652" cy="616450"/>
          </a:xfrm>
          <a:prstGeom prst="roundRect">
            <a:avLst/>
          </a:prstGeom>
          <a:solidFill>
            <a:srgbClr val="002060"/>
          </a:solidFill>
          <a:ln>
            <a:solidFill>
              <a:schemeClr val="tx2">
                <a:lumMod val="40000"/>
                <a:lumOff val="6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Calibri" panose="020F0502020204030204" pitchFamily="34" charset="0"/>
                <a:ea typeface="Calibri" panose="020F0502020204030204" pitchFamily="34" charset="0"/>
                <a:cs typeface="Calibri" panose="020F0502020204030204" pitchFamily="34" charset="0"/>
              </a:rPr>
              <a:t>CONTENT</a:t>
            </a:r>
          </a:p>
        </p:txBody>
      </p:sp>
      <p:sp>
        <p:nvSpPr>
          <p:cNvPr id="9" name="Rectangle 8">
            <a:extLst>
              <a:ext uri="{FF2B5EF4-FFF2-40B4-BE49-F238E27FC236}">
                <a16:creationId xmlns:a16="http://schemas.microsoft.com/office/drawing/2014/main" id="{4177C1A8-6228-E775-C0EA-738CB283B4E4}"/>
              </a:ext>
            </a:extLst>
          </p:cNvPr>
          <p:cNvSpPr/>
          <p:nvPr/>
        </p:nvSpPr>
        <p:spPr>
          <a:xfrm>
            <a:off x="0" y="2655869"/>
            <a:ext cx="5825446" cy="4202131"/>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Abstract</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Activity Chart</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Introduction</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Components</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Circuit Diagram</a:t>
            </a:r>
          </a:p>
          <a:p>
            <a:pPr marL="1657350" lvl="3"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Calibri" panose="020F0502020204030204" pitchFamily="34" charset="0"/>
              </a:rPr>
              <a:t>Work Progress till date</a:t>
            </a:r>
            <a:endParaRPr lang="en-IN" dirty="0">
              <a:latin typeface="Calibri" panose="020F0502020204030204" pitchFamily="34" charset="0"/>
              <a:ea typeface="Calibri" panose="020F0502020204030204" pitchFamily="34" charset="0"/>
              <a:cs typeface="Calibri" panose="020F0502020204030204" pitchFamily="34" charset="0"/>
            </a:endParaRP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Future plan</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Conclusion</a:t>
            </a:r>
          </a:p>
          <a:p>
            <a:pPr marL="1657350" lvl="3"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Reference</a:t>
            </a:r>
          </a:p>
          <a:p>
            <a:pPr algn="ctr"/>
            <a:endParaRPr lang="en-IN" dirty="0"/>
          </a:p>
        </p:txBody>
      </p:sp>
      <p:pic>
        <p:nvPicPr>
          <p:cNvPr id="2050" name="Picture 2" descr="IOT based Patient Health Monitoring using ESP8266 | Hackaday.io">
            <a:extLst>
              <a:ext uri="{FF2B5EF4-FFF2-40B4-BE49-F238E27FC236}">
                <a16:creationId xmlns:a16="http://schemas.microsoft.com/office/drawing/2014/main" id="{1D942FD4-AAFC-CF8E-3C4D-AABE5780A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446" y="0"/>
            <a:ext cx="6352858" cy="6858000"/>
          </a:xfrm>
          <a:prstGeom prst="rect">
            <a:avLst/>
          </a:prstGeom>
          <a:noFill/>
          <a:ln>
            <a:solidFill>
              <a:schemeClr val="tx2">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51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50B325-735C-1D4C-2065-043619D683C8}"/>
              </a:ext>
            </a:extLst>
          </p:cNvPr>
          <p:cNvSpPr/>
          <p:nvPr/>
        </p:nvSpPr>
        <p:spPr>
          <a:xfrm>
            <a:off x="8012131" y="328772"/>
            <a:ext cx="2722652" cy="616450"/>
          </a:xfrm>
          <a:prstGeom prst="roundRect">
            <a:avLst/>
          </a:prstGeom>
          <a:solidFill>
            <a:srgbClr val="002060"/>
          </a:solidFill>
          <a:ln>
            <a:solidFill>
              <a:schemeClr val="tx2">
                <a:lumMod val="40000"/>
                <a:lumOff val="6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1397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Abstract</a:t>
            </a:r>
          </a:p>
        </p:txBody>
      </p:sp>
      <p:sp>
        <p:nvSpPr>
          <p:cNvPr id="3" name="Rectangle 2">
            <a:extLst>
              <a:ext uri="{FF2B5EF4-FFF2-40B4-BE49-F238E27FC236}">
                <a16:creationId xmlns:a16="http://schemas.microsoft.com/office/drawing/2014/main" id="{DAA196E2-00F6-7695-C619-4C60C4E74B24}"/>
              </a:ext>
            </a:extLst>
          </p:cNvPr>
          <p:cNvSpPr/>
          <p:nvPr/>
        </p:nvSpPr>
        <p:spPr>
          <a:xfrm>
            <a:off x="5239820" y="1818527"/>
            <a:ext cx="6952179" cy="5039474"/>
          </a:xfrm>
          <a:prstGeom prst="rect">
            <a:avLst/>
          </a:prstGeom>
          <a:solidFill>
            <a:srgbClr val="00204F"/>
          </a:solidFill>
          <a:ln>
            <a:solidFill>
              <a:schemeClr val="tx2">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9601A30-958A-FFFC-2306-3A6B1F4609A7}"/>
              </a:ext>
            </a:extLst>
          </p:cNvPr>
          <p:cNvSpPr txBox="1"/>
          <p:nvPr/>
        </p:nvSpPr>
        <p:spPr>
          <a:xfrm>
            <a:off x="5585287" y="2281911"/>
            <a:ext cx="6416212" cy="4247317"/>
          </a:xfrm>
          <a:prstGeom prst="rect">
            <a:avLst/>
          </a:prstGeom>
          <a:noFill/>
        </p:spPr>
        <p:txBody>
          <a:bodyPr wrap="square" rtlCol="0">
            <a:spAutoFit/>
          </a:bodyPr>
          <a:lstStyle/>
          <a:p>
            <a:pPr algn="just"/>
            <a:endParaRPr lang="en-US" dirty="0"/>
          </a:p>
          <a:p>
            <a:pPr algn="just"/>
            <a:r>
              <a:rPr lang="en-US" dirty="0">
                <a:latin typeface="Calibri" panose="020F0502020204030204" pitchFamily="34" charset="0"/>
                <a:ea typeface="Calibri" panose="020F0502020204030204" pitchFamily="34" charset="0"/>
                <a:cs typeface="Calibri" panose="020F0502020204030204" pitchFamily="34" charset="0"/>
              </a:rPr>
              <a:t>The GSM-Based Paralysis Patient Health Monitoring System is designed to help monitor the health of patients with paralysis in real time. This system uses different sensors to track important health signs like temperature, heart rate, and movement. An Arduino microcontroller processes this information and displays it on a simple 16x2 LCD screen for easy viewing. For remote communication, the system uses a GSM module to send health updates and alerts to caregivers via SMS. In case of an emergency, it can also share the patient’s location. Additionally, a voice module allows patients with speech difficulties to send pre-recorded messages for help. Overall, this project aims to improve patient care and provide timely support, enhancing the quality of life for those with paralysis.</a:t>
            </a:r>
            <a:endParaRPr lang="en-IN" dirty="0">
              <a:latin typeface="Calibri" panose="020F0502020204030204" pitchFamily="34" charset="0"/>
              <a:ea typeface="Calibri" panose="020F0502020204030204" pitchFamily="34" charset="0"/>
              <a:cs typeface="Calibri" panose="020F0502020204030204" pitchFamily="34" charset="0"/>
            </a:endParaRPr>
          </a:p>
          <a:p>
            <a:pPr algn="just"/>
            <a:endParaRPr lang="en-IN" dirty="0"/>
          </a:p>
        </p:txBody>
      </p:sp>
      <p:pic>
        <p:nvPicPr>
          <p:cNvPr id="6" name="Picture 5" descr="REES52 Ecg module AD8232 ecg measurement pulse heart ecg monitoring sensor  module kit for Aduino Based ECG &amp; Heartbeat Monitoring Healthcare System :  ...">
            <a:extLst>
              <a:ext uri="{FF2B5EF4-FFF2-40B4-BE49-F238E27FC236}">
                <a16:creationId xmlns:a16="http://schemas.microsoft.com/office/drawing/2014/main" id="{68D542C8-FC1E-398B-FA44-A0FC507DA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88"/>
            <a:ext cx="5239820" cy="6861288"/>
          </a:xfrm>
          <a:prstGeom prst="rect">
            <a:avLst/>
          </a:prstGeom>
          <a:noFill/>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77973797"/>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12AB121-614E-A76B-4089-9CD372540C2D}"/>
              </a:ext>
            </a:extLst>
          </p:cNvPr>
          <p:cNvSpPr/>
          <p:nvPr/>
        </p:nvSpPr>
        <p:spPr>
          <a:xfrm>
            <a:off x="431514" y="547696"/>
            <a:ext cx="2517169" cy="695775"/>
          </a:xfrm>
          <a:prstGeom prst="roundRect">
            <a:avLst/>
          </a:prstGeom>
          <a:solidFill>
            <a:srgbClr val="002060"/>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PLANNING</a:t>
            </a:r>
          </a:p>
        </p:txBody>
      </p:sp>
      <p:sp>
        <p:nvSpPr>
          <p:cNvPr id="3" name="Rectangle 2">
            <a:extLst>
              <a:ext uri="{FF2B5EF4-FFF2-40B4-BE49-F238E27FC236}">
                <a16:creationId xmlns:a16="http://schemas.microsoft.com/office/drawing/2014/main" id="{F8B79BAF-37D9-E0E7-A669-F4B17C7398CA}"/>
              </a:ext>
            </a:extLst>
          </p:cNvPr>
          <p:cNvSpPr/>
          <p:nvPr/>
        </p:nvSpPr>
        <p:spPr>
          <a:xfrm>
            <a:off x="3568863" y="0"/>
            <a:ext cx="8623137" cy="68580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a:extLst>
              <a:ext uri="{FF2B5EF4-FFF2-40B4-BE49-F238E27FC236}">
                <a16:creationId xmlns:a16="http://schemas.microsoft.com/office/drawing/2014/main" id="{31FAD779-48A5-4BCC-E57E-DCC358A23027}"/>
              </a:ext>
            </a:extLst>
          </p:cNvPr>
          <p:cNvGraphicFramePr>
            <a:graphicFrameLocks noGrp="1"/>
          </p:cNvGraphicFramePr>
          <p:nvPr>
            <p:extLst>
              <p:ext uri="{D42A27DB-BD31-4B8C-83A1-F6EECF244321}">
                <p14:modId xmlns:p14="http://schemas.microsoft.com/office/powerpoint/2010/main" val="2027811301"/>
              </p:ext>
            </p:extLst>
          </p:nvPr>
        </p:nvGraphicFramePr>
        <p:xfrm>
          <a:off x="3568863" y="-7408"/>
          <a:ext cx="8623137" cy="6865407"/>
        </p:xfrm>
        <a:graphic>
          <a:graphicData uri="http://schemas.openxmlformats.org/drawingml/2006/table">
            <a:tbl>
              <a:tblPr firstRow="1" bandRow="1">
                <a:tableStyleId>{35758FB7-9AC5-4552-8A53-C91805E547FA}</a:tableStyleId>
              </a:tblPr>
              <a:tblGrid>
                <a:gridCol w="1244917">
                  <a:extLst>
                    <a:ext uri="{9D8B030D-6E8A-4147-A177-3AD203B41FA5}">
                      <a16:colId xmlns:a16="http://schemas.microsoft.com/office/drawing/2014/main" val="1621036959"/>
                    </a:ext>
                  </a:extLst>
                </a:gridCol>
                <a:gridCol w="1844555">
                  <a:extLst>
                    <a:ext uri="{9D8B030D-6E8A-4147-A177-3AD203B41FA5}">
                      <a16:colId xmlns:a16="http://schemas.microsoft.com/office/drawing/2014/main" val="2307167215"/>
                    </a:ext>
                  </a:extLst>
                </a:gridCol>
                <a:gridCol w="1844555">
                  <a:extLst>
                    <a:ext uri="{9D8B030D-6E8A-4147-A177-3AD203B41FA5}">
                      <a16:colId xmlns:a16="http://schemas.microsoft.com/office/drawing/2014/main" val="139808305"/>
                    </a:ext>
                  </a:extLst>
                </a:gridCol>
                <a:gridCol w="1844555">
                  <a:extLst>
                    <a:ext uri="{9D8B030D-6E8A-4147-A177-3AD203B41FA5}">
                      <a16:colId xmlns:a16="http://schemas.microsoft.com/office/drawing/2014/main" val="2938815202"/>
                    </a:ext>
                  </a:extLst>
                </a:gridCol>
                <a:gridCol w="1844555">
                  <a:extLst>
                    <a:ext uri="{9D8B030D-6E8A-4147-A177-3AD203B41FA5}">
                      <a16:colId xmlns:a16="http://schemas.microsoft.com/office/drawing/2014/main" val="1058165001"/>
                    </a:ext>
                  </a:extLst>
                </a:gridCol>
              </a:tblGrid>
              <a:tr h="398890">
                <a:tc>
                  <a:txBody>
                    <a:bodyPr/>
                    <a:lstStyle/>
                    <a:p>
                      <a:pPr algn="ctr"/>
                      <a:r>
                        <a:rPr lang="en-US" sz="1800" b="1" kern="1200" dirty="0">
                          <a:solidFill>
                            <a:schemeClr val="bg1">
                              <a:lumMod val="95000"/>
                              <a:lumOff val="5000"/>
                            </a:schemeClr>
                          </a:solidFill>
                          <a:effectLst/>
                        </a:rPr>
                        <a:t>Timeline</a:t>
                      </a:r>
                      <a:endParaRPr lang="en-IN" dirty="0">
                        <a:solidFill>
                          <a:schemeClr val="bg1">
                            <a:lumMod val="95000"/>
                            <a:lumOff val="5000"/>
                          </a:schemeClr>
                        </a:solidFill>
                      </a:endParaRPr>
                    </a:p>
                  </a:txBody>
                  <a:tcPr/>
                </a:tc>
                <a:tc gridSpan="4">
                  <a:txBody>
                    <a:bodyPr/>
                    <a:lstStyle/>
                    <a:p>
                      <a:pPr algn="ctr"/>
                      <a:r>
                        <a:rPr lang="en-US" sz="1800" b="1" kern="1200" dirty="0">
                          <a:solidFill>
                            <a:schemeClr val="bg1">
                              <a:lumMod val="95000"/>
                              <a:lumOff val="5000"/>
                            </a:schemeClr>
                          </a:solidFill>
                          <a:effectLst/>
                        </a:rPr>
                        <a:t>Activity</a:t>
                      </a:r>
                      <a:endParaRPr lang="en-IN" dirty="0">
                        <a:solidFill>
                          <a:schemeClr val="bg1">
                            <a:lumMod val="95000"/>
                            <a:lumOff val="5000"/>
                          </a:schemeClr>
                        </a:solidFill>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591699908"/>
                  </a:ext>
                </a:extLst>
              </a:tr>
              <a:tr h="2763358">
                <a:tc>
                  <a:txBody>
                    <a:bodyPr/>
                    <a:lstStyle/>
                    <a:p>
                      <a:pPr algn="ctr"/>
                      <a:r>
                        <a:rPr lang="en-US" sz="1800" kern="1200" dirty="0">
                          <a:solidFill>
                            <a:schemeClr val="bg1">
                              <a:lumMod val="95000"/>
                              <a:lumOff val="5000"/>
                            </a:schemeClr>
                          </a:solidFill>
                          <a:effectLst/>
                        </a:rPr>
                        <a:t>September</a:t>
                      </a:r>
                      <a:endParaRPr lang="en-IN" sz="1800" kern="1200" dirty="0">
                        <a:solidFill>
                          <a:schemeClr val="bg1">
                            <a:lumMod val="95000"/>
                            <a:lumOff val="5000"/>
                          </a:schemeClr>
                        </a:solidFill>
                        <a:effectLst/>
                      </a:endParaRPr>
                    </a:p>
                    <a:p>
                      <a:pPr algn="ctr"/>
                      <a:r>
                        <a:rPr lang="en-US" sz="1800" kern="1200" dirty="0">
                          <a:solidFill>
                            <a:schemeClr val="bg1">
                              <a:lumMod val="95000"/>
                              <a:lumOff val="5000"/>
                            </a:schemeClr>
                          </a:solidFill>
                          <a:effectLst/>
                        </a:rPr>
                        <a:t>2024</a:t>
                      </a:r>
                      <a:endParaRPr lang="en-IN" dirty="0">
                        <a:solidFill>
                          <a:schemeClr val="bg1">
                            <a:lumMod val="95000"/>
                            <a:lumOff val="5000"/>
                          </a:schemeClr>
                        </a:solidFill>
                      </a:endParaRPr>
                    </a:p>
                  </a:txBody>
                  <a:tcPr/>
                </a:tc>
                <a:tc>
                  <a:txBody>
                    <a:bodyPr/>
                    <a:lstStyle/>
                    <a:p>
                      <a:pPr algn="l">
                        <a:lnSpc>
                          <a:spcPct val="150000"/>
                        </a:lnSpc>
                        <a:spcAft>
                          <a:spcPts val="1000"/>
                        </a:spcAft>
                      </a:pPr>
                      <a:r>
                        <a:rPr lang="en-US" sz="1800" kern="1200" dirty="0">
                          <a:solidFill>
                            <a:schemeClr val="dk1"/>
                          </a:solidFill>
                          <a:effectLst/>
                          <a:latin typeface="+mn-lt"/>
                          <a:ea typeface="+mn-ea"/>
                          <a:cs typeface="+mn-cs"/>
                        </a:rPr>
                        <a:t>Extensive study on IoT Arduino </a:t>
                      </a:r>
                      <a:r>
                        <a:rPr lang="en-US" sz="1800" kern="1200" dirty="0" err="1">
                          <a:solidFill>
                            <a:schemeClr val="dk1"/>
                          </a:solidFill>
                          <a:effectLst/>
                          <a:latin typeface="+mn-lt"/>
                          <a:ea typeface="+mn-ea"/>
                          <a:cs typeface="+mn-cs"/>
                        </a:rPr>
                        <a:t>ATmega</a:t>
                      </a:r>
                      <a:r>
                        <a:rPr lang="en-US" sz="1800" kern="1200" dirty="0">
                          <a:solidFill>
                            <a:schemeClr val="dk1"/>
                          </a:solidFill>
                          <a:effectLst/>
                          <a:latin typeface="+mn-lt"/>
                          <a:ea typeface="+mn-ea"/>
                          <a:cs typeface="+mn-cs"/>
                        </a:rPr>
                        <a:t> 2560, SIM 900 GSM GPRS, flux sensor, etc.</a:t>
                      </a:r>
                      <a:endParaRPr lang="en-IN" sz="1800" kern="100" dirty="0">
                        <a:solidFill>
                          <a:schemeClr val="bg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endParaRPr lang="en-IN" dirty="0">
                        <a:solidFill>
                          <a:schemeClr val="bg1">
                            <a:lumMod val="95000"/>
                            <a:lumOff val="5000"/>
                          </a:schemeClr>
                        </a:solidFill>
                      </a:endParaRPr>
                    </a:p>
                  </a:txBody>
                  <a:tcPr/>
                </a:tc>
                <a:tc>
                  <a:txBody>
                    <a:bodyPr/>
                    <a:lstStyle/>
                    <a:p>
                      <a:pPr algn="ctr"/>
                      <a:endParaRPr lang="en-IN">
                        <a:solidFill>
                          <a:schemeClr val="bg1">
                            <a:lumMod val="95000"/>
                            <a:lumOff val="5000"/>
                          </a:schemeClr>
                        </a:solidFill>
                      </a:endParaRPr>
                    </a:p>
                  </a:txBody>
                  <a:tcPr/>
                </a:tc>
                <a:tc>
                  <a:txBody>
                    <a:bodyPr/>
                    <a:lstStyle/>
                    <a:p>
                      <a:pPr algn="ctr"/>
                      <a:endParaRPr lang="en-IN">
                        <a:solidFill>
                          <a:schemeClr val="bg1">
                            <a:lumMod val="95000"/>
                            <a:lumOff val="5000"/>
                          </a:schemeClr>
                        </a:solidFill>
                      </a:endParaRPr>
                    </a:p>
                  </a:txBody>
                  <a:tcPr/>
                </a:tc>
                <a:extLst>
                  <a:ext uri="{0D108BD9-81ED-4DB2-BD59-A6C34878D82A}">
                    <a16:rowId xmlns:a16="http://schemas.microsoft.com/office/drawing/2014/main" val="1748933616"/>
                  </a:ext>
                </a:extLst>
              </a:tr>
              <a:tr h="1868774">
                <a:tc>
                  <a:txBody>
                    <a:bodyPr/>
                    <a:lstStyle/>
                    <a:p>
                      <a:pPr algn="ctr"/>
                      <a:r>
                        <a:rPr lang="en-IN" sz="1800" kern="1200" dirty="0">
                          <a:solidFill>
                            <a:schemeClr val="bg1">
                              <a:lumMod val="95000"/>
                              <a:lumOff val="5000"/>
                            </a:schemeClr>
                          </a:solidFill>
                          <a:effectLst/>
                        </a:rPr>
                        <a:t>October</a:t>
                      </a:r>
                    </a:p>
                    <a:p>
                      <a:pPr algn="ctr"/>
                      <a:r>
                        <a:rPr lang="en-IN" sz="1800" kern="1200" dirty="0">
                          <a:solidFill>
                            <a:schemeClr val="bg1">
                              <a:lumMod val="95000"/>
                              <a:lumOff val="5000"/>
                            </a:schemeClr>
                          </a:solidFill>
                          <a:effectLst/>
                        </a:rPr>
                        <a:t>2024</a:t>
                      </a:r>
                      <a:endParaRPr lang="en-IN" dirty="0">
                        <a:solidFill>
                          <a:schemeClr val="bg1">
                            <a:lumMod val="95000"/>
                            <a:lumOff val="5000"/>
                          </a:schemeClr>
                        </a:solidFill>
                      </a:endParaRPr>
                    </a:p>
                  </a:txBody>
                  <a:tcPr/>
                </a:tc>
                <a:tc>
                  <a:txBody>
                    <a:bodyPr/>
                    <a:lstStyle/>
                    <a:p>
                      <a:pPr algn="ctr"/>
                      <a:endParaRPr lang="en-IN" dirty="0">
                        <a:solidFill>
                          <a:schemeClr val="bg1">
                            <a:lumMod val="95000"/>
                            <a:lumOff val="5000"/>
                          </a:schemeClr>
                        </a:solidFill>
                      </a:endParaRPr>
                    </a:p>
                  </a:txBody>
                  <a:tcPr/>
                </a:tc>
                <a:tc>
                  <a:txBody>
                    <a:bodyPr/>
                    <a:lstStyle/>
                    <a:p>
                      <a:pPr algn="l"/>
                      <a:r>
                        <a:rPr lang="en-US" sz="1800" kern="1200" dirty="0">
                          <a:solidFill>
                            <a:schemeClr val="dk1"/>
                          </a:solidFill>
                          <a:effectLst/>
                          <a:latin typeface="+mn-lt"/>
                          <a:ea typeface="+mn-ea"/>
                          <a:cs typeface="+mn-cs"/>
                        </a:rPr>
                        <a:t>Establishing the work flow (flow chart) &amp; Making of the design of the project</a:t>
                      </a:r>
                      <a:endParaRPr lang="en-IN"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endParaRPr lang="en-IN">
                        <a:solidFill>
                          <a:schemeClr val="bg1">
                            <a:lumMod val="95000"/>
                            <a:lumOff val="5000"/>
                          </a:schemeClr>
                        </a:solidFill>
                      </a:endParaRPr>
                    </a:p>
                  </a:txBody>
                  <a:tcPr/>
                </a:tc>
                <a:tc>
                  <a:txBody>
                    <a:bodyPr/>
                    <a:lstStyle/>
                    <a:p>
                      <a:pPr algn="ctr"/>
                      <a:endParaRPr lang="en-IN" dirty="0">
                        <a:solidFill>
                          <a:schemeClr val="bg1">
                            <a:lumMod val="95000"/>
                            <a:lumOff val="5000"/>
                          </a:schemeClr>
                        </a:solidFill>
                      </a:endParaRPr>
                    </a:p>
                  </a:txBody>
                  <a:tcPr/>
                </a:tc>
                <a:extLst>
                  <a:ext uri="{0D108BD9-81ED-4DB2-BD59-A6C34878D82A}">
                    <a16:rowId xmlns:a16="http://schemas.microsoft.com/office/drawing/2014/main" val="786773910"/>
                  </a:ext>
                </a:extLst>
              </a:tr>
              <a:tr h="983565">
                <a:tc>
                  <a:txBody>
                    <a:bodyPr/>
                    <a:lstStyle/>
                    <a:p>
                      <a:pPr algn="ctr"/>
                      <a:r>
                        <a:rPr lang="en-IN" sz="1800" kern="1200" dirty="0">
                          <a:solidFill>
                            <a:schemeClr val="bg1">
                              <a:lumMod val="95000"/>
                              <a:lumOff val="5000"/>
                            </a:schemeClr>
                          </a:solidFill>
                          <a:effectLst/>
                        </a:rPr>
                        <a:t>November</a:t>
                      </a:r>
                    </a:p>
                    <a:p>
                      <a:pPr algn="ctr"/>
                      <a:r>
                        <a:rPr lang="en-IN" sz="1800" kern="1200" dirty="0">
                          <a:solidFill>
                            <a:schemeClr val="bg1">
                              <a:lumMod val="95000"/>
                              <a:lumOff val="5000"/>
                            </a:schemeClr>
                          </a:solidFill>
                          <a:effectLst/>
                        </a:rPr>
                        <a:t>2024</a:t>
                      </a:r>
                      <a:endParaRPr lang="en-IN" dirty="0">
                        <a:solidFill>
                          <a:schemeClr val="bg1">
                            <a:lumMod val="95000"/>
                            <a:lumOff val="5000"/>
                          </a:schemeClr>
                        </a:solidFill>
                      </a:endParaRPr>
                    </a:p>
                  </a:txBody>
                  <a:tcPr/>
                </a:tc>
                <a:tc>
                  <a:txBody>
                    <a:bodyPr/>
                    <a:lstStyle/>
                    <a:p>
                      <a:pPr algn="ctr"/>
                      <a:endParaRPr lang="en-IN">
                        <a:solidFill>
                          <a:schemeClr val="bg1">
                            <a:lumMod val="95000"/>
                            <a:lumOff val="5000"/>
                          </a:schemeClr>
                        </a:solidFill>
                      </a:endParaRPr>
                    </a:p>
                  </a:txBody>
                  <a:tcPr/>
                </a:tc>
                <a:tc>
                  <a:txBody>
                    <a:bodyPr/>
                    <a:lstStyle/>
                    <a:p>
                      <a:pPr algn="ctr"/>
                      <a:endParaRPr lang="en-IN" dirty="0">
                        <a:solidFill>
                          <a:schemeClr val="bg1">
                            <a:lumMod val="95000"/>
                            <a:lumOff val="5000"/>
                          </a:schemeClr>
                        </a:solidFill>
                      </a:endParaRPr>
                    </a:p>
                  </a:txBody>
                  <a:tcPr/>
                </a:tc>
                <a:tc>
                  <a:txBody>
                    <a:bodyPr/>
                    <a:lstStyle/>
                    <a:p>
                      <a:pPr algn="l"/>
                      <a:r>
                        <a:rPr lang="en-US" sz="1800" kern="1200" dirty="0">
                          <a:solidFill>
                            <a:schemeClr val="bg1">
                              <a:lumMod val="95000"/>
                              <a:lumOff val="5000"/>
                            </a:schemeClr>
                          </a:solidFill>
                          <a:effectLst/>
                        </a:rPr>
                        <a:t>Model making</a:t>
                      </a:r>
                      <a:endParaRPr lang="en-IN" sz="1800" kern="1200" dirty="0">
                        <a:solidFill>
                          <a:schemeClr val="bg1">
                            <a:lumMod val="95000"/>
                            <a:lumOff val="5000"/>
                          </a:schemeClr>
                        </a:solidFill>
                        <a:effectLst/>
                      </a:endParaRPr>
                    </a:p>
                    <a:p>
                      <a:pPr algn="l"/>
                      <a:r>
                        <a:rPr lang="en-US" sz="1800" kern="1200" dirty="0">
                          <a:solidFill>
                            <a:schemeClr val="bg1">
                              <a:lumMod val="95000"/>
                              <a:lumOff val="5000"/>
                            </a:schemeClr>
                          </a:solidFill>
                          <a:effectLst/>
                        </a:rPr>
                        <a:t>(Hardware part)</a:t>
                      </a:r>
                      <a:endParaRPr lang="en-IN" dirty="0">
                        <a:solidFill>
                          <a:schemeClr val="bg1">
                            <a:lumMod val="95000"/>
                            <a:lumOff val="5000"/>
                          </a:schemeClr>
                        </a:solidFill>
                      </a:endParaRPr>
                    </a:p>
                  </a:txBody>
                  <a:tcPr/>
                </a:tc>
                <a:tc>
                  <a:txBody>
                    <a:bodyPr/>
                    <a:lstStyle/>
                    <a:p>
                      <a:pPr algn="ctr"/>
                      <a:endParaRPr lang="en-IN" dirty="0">
                        <a:solidFill>
                          <a:schemeClr val="bg1">
                            <a:lumMod val="95000"/>
                            <a:lumOff val="5000"/>
                          </a:schemeClr>
                        </a:solidFill>
                      </a:endParaRPr>
                    </a:p>
                  </a:txBody>
                  <a:tcPr/>
                </a:tc>
                <a:extLst>
                  <a:ext uri="{0D108BD9-81ED-4DB2-BD59-A6C34878D82A}">
                    <a16:rowId xmlns:a16="http://schemas.microsoft.com/office/drawing/2014/main" val="26584585"/>
                  </a:ext>
                </a:extLst>
              </a:tr>
              <a:tr h="850820">
                <a:tc>
                  <a:txBody>
                    <a:bodyPr/>
                    <a:lstStyle/>
                    <a:p>
                      <a:pPr algn="ctr"/>
                      <a:r>
                        <a:rPr lang="en-IN" sz="1800" kern="1200" dirty="0">
                          <a:solidFill>
                            <a:schemeClr val="bg1">
                              <a:lumMod val="95000"/>
                              <a:lumOff val="5000"/>
                            </a:schemeClr>
                          </a:solidFill>
                          <a:effectLst/>
                        </a:rPr>
                        <a:t>December</a:t>
                      </a:r>
                    </a:p>
                    <a:p>
                      <a:pPr algn="ctr"/>
                      <a:r>
                        <a:rPr lang="en-IN" sz="1800" kern="1200" dirty="0">
                          <a:solidFill>
                            <a:schemeClr val="bg1">
                              <a:lumMod val="95000"/>
                              <a:lumOff val="5000"/>
                            </a:schemeClr>
                          </a:solidFill>
                          <a:effectLst/>
                        </a:rPr>
                        <a:t>2024</a:t>
                      </a:r>
                      <a:endParaRPr lang="en-IN" dirty="0">
                        <a:solidFill>
                          <a:schemeClr val="bg1">
                            <a:lumMod val="95000"/>
                            <a:lumOff val="5000"/>
                          </a:schemeClr>
                        </a:solidFill>
                      </a:endParaRPr>
                    </a:p>
                  </a:txBody>
                  <a:tcPr/>
                </a:tc>
                <a:tc>
                  <a:txBody>
                    <a:bodyPr/>
                    <a:lstStyle/>
                    <a:p>
                      <a:pPr algn="ctr"/>
                      <a:endParaRPr lang="en-IN">
                        <a:solidFill>
                          <a:schemeClr val="bg1">
                            <a:lumMod val="95000"/>
                            <a:lumOff val="5000"/>
                          </a:schemeClr>
                        </a:solidFill>
                      </a:endParaRPr>
                    </a:p>
                  </a:txBody>
                  <a:tcPr/>
                </a:tc>
                <a:tc>
                  <a:txBody>
                    <a:bodyPr/>
                    <a:lstStyle/>
                    <a:p>
                      <a:pPr algn="ctr"/>
                      <a:endParaRPr lang="en-IN" dirty="0">
                        <a:solidFill>
                          <a:schemeClr val="bg1">
                            <a:lumMod val="95000"/>
                            <a:lumOff val="5000"/>
                          </a:schemeClr>
                        </a:solidFill>
                      </a:endParaRPr>
                    </a:p>
                  </a:txBody>
                  <a:tcPr/>
                </a:tc>
                <a:tc>
                  <a:txBody>
                    <a:bodyPr/>
                    <a:lstStyle/>
                    <a:p>
                      <a:pPr algn="ctr"/>
                      <a:endParaRPr lang="en-IN">
                        <a:solidFill>
                          <a:schemeClr val="bg1">
                            <a:lumMod val="95000"/>
                            <a:lumOff val="5000"/>
                          </a:schemeClr>
                        </a:solidFill>
                      </a:endParaRPr>
                    </a:p>
                  </a:txBody>
                  <a:tcPr/>
                </a:tc>
                <a:tc>
                  <a:txBody>
                    <a:bodyPr/>
                    <a:lstStyle/>
                    <a:p>
                      <a:pPr algn="l"/>
                      <a:r>
                        <a:rPr lang="en-IN" sz="1800" kern="1200" dirty="0">
                          <a:solidFill>
                            <a:schemeClr val="bg1">
                              <a:lumMod val="95000"/>
                              <a:lumOff val="5000"/>
                            </a:schemeClr>
                          </a:solidFill>
                          <a:effectLst/>
                        </a:rPr>
                        <a:t>Prepare project</a:t>
                      </a:r>
                    </a:p>
                    <a:p>
                      <a:pPr algn="l"/>
                      <a:r>
                        <a:rPr lang="en-IN" sz="1800" kern="1200" dirty="0">
                          <a:solidFill>
                            <a:schemeClr val="bg1">
                              <a:lumMod val="95000"/>
                              <a:lumOff val="5000"/>
                            </a:schemeClr>
                          </a:solidFill>
                          <a:effectLst/>
                        </a:rPr>
                        <a:t>report</a:t>
                      </a:r>
                      <a:endParaRPr lang="en-IN" dirty="0">
                        <a:solidFill>
                          <a:schemeClr val="bg1">
                            <a:lumMod val="95000"/>
                            <a:lumOff val="5000"/>
                          </a:schemeClr>
                        </a:solidFill>
                      </a:endParaRPr>
                    </a:p>
                  </a:txBody>
                  <a:tcPr/>
                </a:tc>
                <a:extLst>
                  <a:ext uri="{0D108BD9-81ED-4DB2-BD59-A6C34878D82A}">
                    <a16:rowId xmlns:a16="http://schemas.microsoft.com/office/drawing/2014/main" val="4085518112"/>
                  </a:ext>
                </a:extLst>
              </a:tr>
            </a:tbl>
          </a:graphicData>
        </a:graphic>
      </p:graphicFrame>
      <p:sp>
        <p:nvSpPr>
          <p:cNvPr id="6" name="Arrow: Pentagon 5">
            <a:extLst>
              <a:ext uri="{FF2B5EF4-FFF2-40B4-BE49-F238E27FC236}">
                <a16:creationId xmlns:a16="http://schemas.microsoft.com/office/drawing/2014/main" id="{34B442BA-993C-54AB-3138-411551C11F63}"/>
              </a:ext>
            </a:extLst>
          </p:cNvPr>
          <p:cNvSpPr/>
          <p:nvPr/>
        </p:nvSpPr>
        <p:spPr>
          <a:xfrm>
            <a:off x="431514" y="3425295"/>
            <a:ext cx="2736656" cy="791110"/>
          </a:xfrm>
          <a:prstGeom prst="homePlate">
            <a:avLst/>
          </a:prstGeom>
          <a:solidFill>
            <a:srgbClr val="002465"/>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Calibri" panose="020F0502020204030204" pitchFamily="34" charset="0"/>
                <a:ea typeface="Calibri" panose="020F0502020204030204" pitchFamily="34" charset="0"/>
                <a:cs typeface="Calibri" panose="020F0502020204030204" pitchFamily="34" charset="0"/>
              </a:rPr>
              <a:t>Odd Semester</a:t>
            </a:r>
          </a:p>
        </p:txBody>
      </p:sp>
    </p:spTree>
    <p:extLst>
      <p:ext uri="{BB962C8B-B14F-4D97-AF65-F5344CB8AC3E}">
        <p14:creationId xmlns:p14="http://schemas.microsoft.com/office/powerpoint/2010/main" val="18455230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6F4615-3B63-8B79-5621-D230DADF7BBB}"/>
              </a:ext>
            </a:extLst>
          </p:cNvPr>
          <p:cNvGraphicFramePr>
            <a:graphicFrameLocks noGrp="1"/>
          </p:cNvGraphicFramePr>
          <p:nvPr>
            <p:extLst>
              <p:ext uri="{D42A27DB-BD31-4B8C-83A1-F6EECF244321}">
                <p14:modId xmlns:p14="http://schemas.microsoft.com/office/powerpoint/2010/main" val="61377481"/>
              </p:ext>
            </p:extLst>
          </p:nvPr>
        </p:nvGraphicFramePr>
        <p:xfrm>
          <a:off x="2562993" y="0"/>
          <a:ext cx="9629007" cy="6857999"/>
        </p:xfrm>
        <a:graphic>
          <a:graphicData uri="http://schemas.openxmlformats.org/drawingml/2006/table">
            <a:tbl>
              <a:tblPr firstRow="1" bandRow="1">
                <a:tableStyleId>{35758FB7-9AC5-4552-8A53-C91805E547FA}</a:tableStyleId>
              </a:tblPr>
              <a:tblGrid>
                <a:gridCol w="1087755">
                  <a:extLst>
                    <a:ext uri="{9D8B030D-6E8A-4147-A177-3AD203B41FA5}">
                      <a16:colId xmlns:a16="http://schemas.microsoft.com/office/drawing/2014/main" val="534715326"/>
                    </a:ext>
                  </a:extLst>
                </a:gridCol>
                <a:gridCol w="1423542">
                  <a:extLst>
                    <a:ext uri="{9D8B030D-6E8A-4147-A177-3AD203B41FA5}">
                      <a16:colId xmlns:a16="http://schemas.microsoft.com/office/drawing/2014/main" val="4006764081"/>
                    </a:ext>
                  </a:extLst>
                </a:gridCol>
                <a:gridCol w="1423542">
                  <a:extLst>
                    <a:ext uri="{9D8B030D-6E8A-4147-A177-3AD203B41FA5}">
                      <a16:colId xmlns:a16="http://schemas.microsoft.com/office/drawing/2014/main" val="2889745563"/>
                    </a:ext>
                  </a:extLst>
                </a:gridCol>
                <a:gridCol w="1423542">
                  <a:extLst>
                    <a:ext uri="{9D8B030D-6E8A-4147-A177-3AD203B41FA5}">
                      <a16:colId xmlns:a16="http://schemas.microsoft.com/office/drawing/2014/main" val="2249248140"/>
                    </a:ext>
                  </a:extLst>
                </a:gridCol>
                <a:gridCol w="1423542">
                  <a:extLst>
                    <a:ext uri="{9D8B030D-6E8A-4147-A177-3AD203B41FA5}">
                      <a16:colId xmlns:a16="http://schemas.microsoft.com/office/drawing/2014/main" val="1176196603"/>
                    </a:ext>
                  </a:extLst>
                </a:gridCol>
                <a:gridCol w="1423542">
                  <a:extLst>
                    <a:ext uri="{9D8B030D-6E8A-4147-A177-3AD203B41FA5}">
                      <a16:colId xmlns:a16="http://schemas.microsoft.com/office/drawing/2014/main" val="2517198602"/>
                    </a:ext>
                  </a:extLst>
                </a:gridCol>
                <a:gridCol w="1423542">
                  <a:extLst>
                    <a:ext uri="{9D8B030D-6E8A-4147-A177-3AD203B41FA5}">
                      <a16:colId xmlns:a16="http://schemas.microsoft.com/office/drawing/2014/main" val="956221968"/>
                    </a:ext>
                  </a:extLst>
                </a:gridCol>
              </a:tblGrid>
              <a:tr h="434201">
                <a:tc>
                  <a:txBody>
                    <a:bodyPr/>
                    <a:lstStyle/>
                    <a:p>
                      <a:pPr algn="ctr"/>
                      <a:r>
                        <a:rPr lang="en-IN" dirty="0"/>
                        <a:t>TimeLine</a:t>
                      </a:r>
                    </a:p>
                  </a:txBody>
                  <a:tcPr/>
                </a:tc>
                <a:tc gridSpan="6">
                  <a:txBody>
                    <a:bodyPr/>
                    <a:lstStyle/>
                    <a:p>
                      <a:pPr algn="ctr"/>
                      <a:r>
                        <a:rPr lang="en-IN" dirty="0"/>
                        <a:t>Activity</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555858768"/>
                  </a:ext>
                </a:extLst>
              </a:tr>
              <a:tr h="2034203">
                <a:tc>
                  <a:txBody>
                    <a:bodyPr/>
                    <a:lstStyle/>
                    <a:p>
                      <a:r>
                        <a:rPr lang="en-US" sz="1800" kern="1200" dirty="0">
                          <a:solidFill>
                            <a:schemeClr val="dk1"/>
                          </a:solidFill>
                          <a:effectLst/>
                          <a:latin typeface="+mn-lt"/>
                          <a:ea typeface="+mn-ea"/>
                          <a:cs typeface="+mn-cs"/>
                        </a:rPr>
                        <a:t>January</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2025</a:t>
                      </a:r>
                      <a:endParaRPr lang="en-IN" dirty="0"/>
                    </a:p>
                  </a:txBody>
                  <a:tcPr/>
                </a:tc>
                <a:tc>
                  <a:txBody>
                    <a:bodyPr/>
                    <a:lstStyle/>
                    <a:p>
                      <a:r>
                        <a:rPr lang="en-US" sz="1800" kern="1200" dirty="0">
                          <a:solidFill>
                            <a:schemeClr val="dk1"/>
                          </a:solidFill>
                          <a:effectLst/>
                          <a:latin typeface="+mn-lt"/>
                          <a:ea typeface="+mn-ea"/>
                          <a:cs typeface="+mn-cs"/>
                        </a:rPr>
                        <a:t>Developing the Software part (writing code, uploading code, etc.)</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536475715"/>
                  </a:ext>
                </a:extLst>
              </a:tr>
              <a:tr h="1070633">
                <a:tc>
                  <a:txBody>
                    <a:bodyPr/>
                    <a:lstStyle/>
                    <a:p>
                      <a:r>
                        <a:rPr lang="en-IN" sz="1800" kern="1200" dirty="0">
                          <a:solidFill>
                            <a:schemeClr val="dk1"/>
                          </a:solidFill>
                          <a:effectLst/>
                          <a:latin typeface="+mn-lt"/>
                          <a:ea typeface="+mn-ea"/>
                          <a:cs typeface="+mn-cs"/>
                        </a:rPr>
                        <a:t>February</a:t>
                      </a:r>
                    </a:p>
                    <a:p>
                      <a:r>
                        <a:rPr lang="en-IN" sz="1800" kern="1200" dirty="0">
                          <a:solidFill>
                            <a:schemeClr val="dk1"/>
                          </a:solidFill>
                          <a:effectLst/>
                          <a:latin typeface="+mn-lt"/>
                          <a:ea typeface="+mn-ea"/>
                          <a:cs typeface="+mn-cs"/>
                        </a:rPr>
                        <a:t>2025</a:t>
                      </a:r>
                      <a:endParaRPr lang="en-IN" dirty="0"/>
                    </a:p>
                  </a:txBody>
                  <a:tcPr/>
                </a:tc>
                <a:tc>
                  <a:txBody>
                    <a:bodyPr/>
                    <a:lstStyle/>
                    <a:p>
                      <a:endParaRPr lang="en-IN"/>
                    </a:p>
                  </a:txBody>
                  <a:tcPr/>
                </a:tc>
                <a:tc>
                  <a:txBody>
                    <a:bodyPr/>
                    <a:lstStyle/>
                    <a:p>
                      <a:r>
                        <a:rPr lang="en-US" sz="1800" kern="1200" dirty="0">
                          <a:solidFill>
                            <a:schemeClr val="dk1"/>
                          </a:solidFill>
                          <a:effectLst/>
                          <a:latin typeface="+mn-lt"/>
                          <a:ea typeface="+mn-ea"/>
                          <a:cs typeface="+mn-cs"/>
                        </a:rPr>
                        <a:t>Fixing the run time issues of the Project</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20773700"/>
                  </a:ext>
                </a:extLst>
              </a:tr>
              <a:tr h="749443">
                <a:tc>
                  <a:txBody>
                    <a:bodyPr/>
                    <a:lstStyle/>
                    <a:p>
                      <a:r>
                        <a:rPr lang="en-IN" sz="1800" kern="1200" dirty="0">
                          <a:solidFill>
                            <a:schemeClr val="dk1"/>
                          </a:solidFill>
                          <a:effectLst/>
                          <a:latin typeface="+mn-lt"/>
                          <a:ea typeface="+mn-ea"/>
                          <a:cs typeface="+mn-cs"/>
                        </a:rPr>
                        <a:t>March</a:t>
                      </a:r>
                    </a:p>
                    <a:p>
                      <a:r>
                        <a:rPr lang="en-IN" sz="1800" kern="1200" dirty="0">
                          <a:solidFill>
                            <a:schemeClr val="dk1"/>
                          </a:solidFill>
                          <a:effectLst/>
                          <a:latin typeface="+mn-lt"/>
                          <a:ea typeface="+mn-ea"/>
                          <a:cs typeface="+mn-cs"/>
                        </a:rPr>
                        <a:t>2025</a:t>
                      </a:r>
                      <a:endParaRPr lang="en-IN" dirty="0"/>
                    </a:p>
                  </a:txBody>
                  <a:tcPr/>
                </a:tc>
                <a:tc>
                  <a:txBody>
                    <a:bodyPr/>
                    <a:lstStyle/>
                    <a:p>
                      <a:endParaRPr lang="en-IN"/>
                    </a:p>
                  </a:txBody>
                  <a:tcPr/>
                </a:tc>
                <a:tc>
                  <a:txBody>
                    <a:bodyPr/>
                    <a:lstStyle/>
                    <a:p>
                      <a:endParaRPr lang="en-IN"/>
                    </a:p>
                  </a:txBody>
                  <a:tcPr/>
                </a:tc>
                <a:tc>
                  <a:txBody>
                    <a:bodyPr/>
                    <a:lstStyle/>
                    <a:p>
                      <a:r>
                        <a:rPr lang="en-US" sz="1800" kern="1200" dirty="0">
                          <a:solidFill>
                            <a:schemeClr val="dk1"/>
                          </a:solidFill>
                          <a:effectLst/>
                          <a:latin typeface="+mn-lt"/>
                          <a:ea typeface="+mn-ea"/>
                          <a:cs typeface="+mn-cs"/>
                        </a:rPr>
                        <a:t>Finalize the Project</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55430083"/>
                  </a:ext>
                </a:extLst>
              </a:tr>
              <a:tr h="1070633">
                <a:tc>
                  <a:txBody>
                    <a:bodyPr/>
                    <a:lstStyle/>
                    <a:p>
                      <a:r>
                        <a:rPr lang="en-IN" sz="1800" kern="1200" dirty="0">
                          <a:solidFill>
                            <a:schemeClr val="dk1"/>
                          </a:solidFill>
                          <a:effectLst/>
                          <a:latin typeface="+mn-lt"/>
                          <a:ea typeface="+mn-ea"/>
                          <a:cs typeface="+mn-cs"/>
                        </a:rPr>
                        <a:t>20-31</a:t>
                      </a:r>
                    </a:p>
                    <a:p>
                      <a:r>
                        <a:rPr lang="en-IN" sz="1800" kern="1200" dirty="0">
                          <a:solidFill>
                            <a:schemeClr val="dk1"/>
                          </a:solidFill>
                          <a:effectLst/>
                          <a:latin typeface="+mn-lt"/>
                          <a:ea typeface="+mn-ea"/>
                          <a:cs typeface="+mn-cs"/>
                        </a:rPr>
                        <a:t>March</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sz="1800" kern="1200" dirty="0">
                          <a:solidFill>
                            <a:schemeClr val="dk1"/>
                          </a:solidFill>
                          <a:effectLst/>
                          <a:latin typeface="+mn-lt"/>
                          <a:ea typeface="+mn-ea"/>
                          <a:cs typeface="+mn-cs"/>
                        </a:rPr>
                        <a:t>Add some Additional functionalities</a:t>
                      </a:r>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718540001"/>
                  </a:ext>
                </a:extLst>
              </a:tr>
              <a:tr h="749443">
                <a:tc>
                  <a:txBody>
                    <a:bodyPr/>
                    <a:lstStyle/>
                    <a:p>
                      <a:r>
                        <a:rPr lang="en-IN" sz="1800" kern="1200" dirty="0">
                          <a:solidFill>
                            <a:schemeClr val="dk1"/>
                          </a:solidFill>
                          <a:effectLst/>
                          <a:latin typeface="+mn-lt"/>
                          <a:ea typeface="+mn-ea"/>
                          <a:cs typeface="+mn-cs"/>
                        </a:rPr>
                        <a:t>April</a:t>
                      </a:r>
                    </a:p>
                    <a:p>
                      <a:r>
                        <a:rPr lang="en-IN" sz="1800" kern="1200">
                          <a:solidFill>
                            <a:schemeClr val="dk1"/>
                          </a:solidFill>
                          <a:effectLst/>
                          <a:latin typeface="+mn-lt"/>
                          <a:ea typeface="+mn-ea"/>
                          <a:cs typeface="+mn-cs"/>
                        </a:rPr>
                        <a:t>2025</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sz="1800" kern="1200" dirty="0">
                          <a:solidFill>
                            <a:schemeClr val="dk1"/>
                          </a:solidFill>
                          <a:effectLst/>
                          <a:latin typeface="+mn-lt"/>
                          <a:ea typeface="+mn-ea"/>
                          <a:cs typeface="+mn-cs"/>
                        </a:rPr>
                        <a:t>Launch of the final project</a:t>
                      </a:r>
                      <a:endParaRPr lang="en-IN" dirty="0"/>
                    </a:p>
                  </a:txBody>
                  <a:tcPr/>
                </a:tc>
                <a:tc>
                  <a:txBody>
                    <a:bodyPr/>
                    <a:lstStyle/>
                    <a:p>
                      <a:endParaRPr lang="en-IN"/>
                    </a:p>
                  </a:txBody>
                  <a:tcPr/>
                </a:tc>
                <a:extLst>
                  <a:ext uri="{0D108BD9-81ED-4DB2-BD59-A6C34878D82A}">
                    <a16:rowId xmlns:a16="http://schemas.microsoft.com/office/drawing/2014/main" val="218643524"/>
                  </a:ext>
                </a:extLst>
              </a:tr>
              <a:tr h="749443">
                <a:tc>
                  <a:txBody>
                    <a:bodyPr/>
                    <a:lstStyle/>
                    <a:p>
                      <a:r>
                        <a:rPr lang="en-IN" sz="1800" kern="1200" dirty="0">
                          <a:solidFill>
                            <a:schemeClr val="dk1"/>
                          </a:solidFill>
                          <a:effectLst/>
                          <a:latin typeface="+mn-lt"/>
                          <a:ea typeface="+mn-ea"/>
                          <a:cs typeface="+mn-cs"/>
                        </a:rPr>
                        <a:t>May</a:t>
                      </a:r>
                    </a:p>
                    <a:p>
                      <a:r>
                        <a:rPr lang="en-IN" sz="1800" kern="1200" dirty="0">
                          <a:solidFill>
                            <a:schemeClr val="dk1"/>
                          </a:solidFill>
                          <a:effectLst/>
                          <a:latin typeface="+mn-lt"/>
                          <a:ea typeface="+mn-ea"/>
                          <a:cs typeface="+mn-cs"/>
                        </a:rPr>
                        <a:t>2025</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Prepare final </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3449070667"/>
                  </a:ext>
                </a:extLst>
              </a:tr>
            </a:tbl>
          </a:graphicData>
        </a:graphic>
      </p:graphicFrame>
      <p:sp>
        <p:nvSpPr>
          <p:cNvPr id="3" name="Arrow: Pentagon 2">
            <a:extLst>
              <a:ext uri="{FF2B5EF4-FFF2-40B4-BE49-F238E27FC236}">
                <a16:creationId xmlns:a16="http://schemas.microsoft.com/office/drawing/2014/main" id="{092F79B1-C47F-2A1F-BFBD-3E3BD51088FF}"/>
              </a:ext>
            </a:extLst>
          </p:cNvPr>
          <p:cNvSpPr/>
          <p:nvPr/>
        </p:nvSpPr>
        <p:spPr>
          <a:xfrm>
            <a:off x="108288" y="3428999"/>
            <a:ext cx="2269770" cy="544531"/>
          </a:xfrm>
          <a:prstGeom prst="homePlate">
            <a:avLst/>
          </a:prstGeom>
          <a:solidFill>
            <a:srgbClr val="002060"/>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Calibri" panose="020F0502020204030204" pitchFamily="34" charset="0"/>
                <a:ea typeface="Calibri" panose="020F0502020204030204" pitchFamily="34" charset="0"/>
                <a:cs typeface="Calibri" panose="020F0502020204030204" pitchFamily="34" charset="0"/>
              </a:rPr>
              <a:t>Even Semester</a:t>
            </a:r>
          </a:p>
        </p:txBody>
      </p:sp>
      <p:sp>
        <p:nvSpPr>
          <p:cNvPr id="4" name="Rectangle: Rounded Corners 3">
            <a:extLst>
              <a:ext uri="{FF2B5EF4-FFF2-40B4-BE49-F238E27FC236}">
                <a16:creationId xmlns:a16="http://schemas.microsoft.com/office/drawing/2014/main" id="{AF85C33F-B628-5A77-7B9F-F080DDEF1ACE}"/>
              </a:ext>
            </a:extLst>
          </p:cNvPr>
          <p:cNvSpPr/>
          <p:nvPr/>
        </p:nvSpPr>
        <p:spPr>
          <a:xfrm>
            <a:off x="108288" y="444955"/>
            <a:ext cx="2269770" cy="695775"/>
          </a:xfrm>
          <a:prstGeom prst="roundRect">
            <a:avLst/>
          </a:prstGeom>
          <a:solidFill>
            <a:srgbClr val="002060"/>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PLANNING</a:t>
            </a:r>
          </a:p>
        </p:txBody>
      </p:sp>
    </p:spTree>
    <p:extLst>
      <p:ext uri="{BB962C8B-B14F-4D97-AF65-F5344CB8AC3E}">
        <p14:creationId xmlns:p14="http://schemas.microsoft.com/office/powerpoint/2010/main" val="6117164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B5D975-B265-0716-00F2-A836107C040E}"/>
              </a:ext>
            </a:extLst>
          </p:cNvPr>
          <p:cNvSpPr/>
          <p:nvPr/>
        </p:nvSpPr>
        <p:spPr>
          <a:xfrm>
            <a:off x="852755" y="2547991"/>
            <a:ext cx="3708971" cy="657546"/>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INTRODUCTION</a:t>
            </a:r>
          </a:p>
        </p:txBody>
      </p:sp>
      <p:sp>
        <p:nvSpPr>
          <p:cNvPr id="4" name="Rectangle 3">
            <a:extLst>
              <a:ext uri="{FF2B5EF4-FFF2-40B4-BE49-F238E27FC236}">
                <a16:creationId xmlns:a16="http://schemas.microsoft.com/office/drawing/2014/main" id="{28EE401F-F592-D66B-926E-FBD90343775D}"/>
              </a:ext>
            </a:extLst>
          </p:cNvPr>
          <p:cNvSpPr/>
          <p:nvPr/>
        </p:nvSpPr>
        <p:spPr>
          <a:xfrm>
            <a:off x="5876818" y="0"/>
            <a:ext cx="6315182" cy="6858000"/>
          </a:xfrm>
          <a:prstGeom prst="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IN" dirty="0"/>
          </a:p>
        </p:txBody>
      </p:sp>
      <p:sp>
        <p:nvSpPr>
          <p:cNvPr id="5" name="TextBox 4">
            <a:extLst>
              <a:ext uri="{FF2B5EF4-FFF2-40B4-BE49-F238E27FC236}">
                <a16:creationId xmlns:a16="http://schemas.microsoft.com/office/drawing/2014/main" id="{ADB734DC-521A-717F-C438-5B602E89D135}"/>
              </a:ext>
            </a:extLst>
          </p:cNvPr>
          <p:cNvSpPr txBox="1"/>
          <p:nvPr/>
        </p:nvSpPr>
        <p:spPr>
          <a:xfrm>
            <a:off x="6250112" y="1510302"/>
            <a:ext cx="5280917" cy="3970318"/>
          </a:xfrm>
          <a:prstGeom prst="rect">
            <a:avLst/>
          </a:prstGeom>
          <a:noFill/>
        </p:spPr>
        <p:txBody>
          <a:bodyPr wrap="square" rtlCol="0">
            <a:spAutoFit/>
          </a:bodyPr>
          <a:lstStyle/>
          <a:p>
            <a:pPr lvl="1" algn="just"/>
            <a:r>
              <a:rPr lang="en-US" dirty="0">
                <a:latin typeface="Calibri" panose="020F0502020204030204" pitchFamily="34" charset="0"/>
                <a:ea typeface="Calibri" panose="020F0502020204030204" pitchFamily="34" charset="0"/>
                <a:cs typeface="Calibri" panose="020F0502020204030204" pitchFamily="34" charset="0"/>
              </a:rPr>
              <a:t>In this presentation, we explore the innovative integration GSM based paralysis patient’s health monitoring system. </a:t>
            </a:r>
            <a:r>
              <a:rPr lang="en-US" dirty="0"/>
              <a:t>Our project aims to provide a solution by using modern technology to track vital health signs like heart rate, temperature, and movement in real time. By integrating sensors with a microcontroller, we can display this information locally and send alerts to caregivers through SMS using a GSM module. This system not only ensures timely medical assistance but also enhances the overall quality of life for patients by allowing them to stay at home. Through this presentation, we will explore the features, components, and benefits of our health monitoring system.</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88579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426F95C-0906-779C-E4A5-D540D9A57FD3}"/>
              </a:ext>
            </a:extLst>
          </p:cNvPr>
          <p:cNvSpPr/>
          <p:nvPr/>
        </p:nvSpPr>
        <p:spPr>
          <a:xfrm>
            <a:off x="8351178" y="1077844"/>
            <a:ext cx="3113069" cy="688369"/>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COMPONENTS</a:t>
            </a:r>
          </a:p>
        </p:txBody>
      </p:sp>
      <p:sp>
        <p:nvSpPr>
          <p:cNvPr id="3" name="Rectangle 2">
            <a:extLst>
              <a:ext uri="{FF2B5EF4-FFF2-40B4-BE49-F238E27FC236}">
                <a16:creationId xmlns:a16="http://schemas.microsoft.com/office/drawing/2014/main" id="{95912608-1766-8BE5-0C3F-34E6D4B39DB7}"/>
              </a:ext>
            </a:extLst>
          </p:cNvPr>
          <p:cNvSpPr/>
          <p:nvPr/>
        </p:nvSpPr>
        <p:spPr>
          <a:xfrm>
            <a:off x="-9936" y="0"/>
            <a:ext cx="6863137" cy="6858000"/>
          </a:xfrm>
          <a:prstGeom prst="rect">
            <a:avLst/>
          </a:prstGeom>
          <a:solidFill>
            <a:srgbClr val="002060"/>
          </a:solidFill>
          <a:ln>
            <a:solidFill>
              <a:schemeClr val="tx2">
                <a:lumMod val="60000"/>
                <a:lumOff val="40000"/>
              </a:schemeClr>
            </a:solidFill>
          </a:ln>
          <a:effectLst>
            <a:glow rad="635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06D5515-44AE-094F-F56C-2BFC1ADA9DDE}"/>
              </a:ext>
            </a:extLst>
          </p:cNvPr>
          <p:cNvSpPr txBox="1"/>
          <p:nvPr/>
        </p:nvSpPr>
        <p:spPr>
          <a:xfrm>
            <a:off x="3131343" y="752640"/>
            <a:ext cx="4145721" cy="369332"/>
          </a:xfrm>
          <a:prstGeom prst="rect">
            <a:avLst/>
          </a:prstGeom>
          <a:noFill/>
        </p:spPr>
        <p:txBody>
          <a:bodyPr wrap="square" rtlCol="0">
            <a:spAutoFit/>
          </a:bodyPr>
          <a:lstStyle/>
          <a:p>
            <a:r>
              <a:rPr lang="en-US" sz="1800" b="1" kern="0" dirty="0">
                <a:effectLst/>
                <a:latin typeface="Times New Roman" panose="02020603050405020304" pitchFamily="18" charset="0"/>
                <a:ea typeface="Century-OneByteIdentityH"/>
              </a:rPr>
              <a:t>Arduino mega 2560 microcontroller</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ED1C7A9-FAE6-84F7-D5CF-07F47386138D}"/>
              </a:ext>
            </a:extLst>
          </p:cNvPr>
          <p:cNvSpPr txBox="1"/>
          <p:nvPr/>
        </p:nvSpPr>
        <p:spPr>
          <a:xfrm>
            <a:off x="3421632" y="3059668"/>
            <a:ext cx="3136460" cy="369332"/>
          </a:xfrm>
          <a:prstGeom prst="rect">
            <a:avLst/>
          </a:prstGeom>
          <a:noFill/>
        </p:spPr>
        <p:txBody>
          <a:bodyPr wrap="square" rtlCol="0">
            <a:spAutoFit/>
          </a:bodyPr>
          <a:lstStyle/>
          <a:p>
            <a:r>
              <a:rPr lang="en-US" sz="1800" b="1" kern="0" dirty="0">
                <a:effectLst/>
                <a:latin typeface="Times New Roman" panose="02020603050405020304" pitchFamily="18" charset="0"/>
                <a:ea typeface="Century-OneByteIdentityH"/>
              </a:rPr>
              <a:t>GSM-GPRS SIM900 module</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32CBE7E-FC51-2FBC-2690-885A74575242}"/>
              </a:ext>
            </a:extLst>
          </p:cNvPr>
          <p:cNvSpPr txBox="1"/>
          <p:nvPr/>
        </p:nvSpPr>
        <p:spPr>
          <a:xfrm>
            <a:off x="4019938" y="5373706"/>
            <a:ext cx="3364788" cy="369332"/>
          </a:xfrm>
          <a:prstGeom prst="rect">
            <a:avLst/>
          </a:prstGeom>
          <a:noFill/>
        </p:spPr>
        <p:txBody>
          <a:bodyPr wrap="square" rtlCol="0">
            <a:spAutoFit/>
          </a:bodyPr>
          <a:lstStyle/>
          <a:p>
            <a:r>
              <a:rPr lang="en-US" sz="1800" b="1" kern="0" dirty="0">
                <a:effectLst/>
                <a:latin typeface="Times New Roman" panose="02020603050405020304" pitchFamily="18" charset="0"/>
                <a:ea typeface="Century-OneByteIdentityH"/>
              </a:rPr>
              <a:t>Flex Senor</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13" name="AutoShape 12" descr="PIR Motion Sensor Detector Module HC-SR501">
            <a:extLst>
              <a:ext uri="{FF2B5EF4-FFF2-40B4-BE49-F238E27FC236}">
                <a16:creationId xmlns:a16="http://schemas.microsoft.com/office/drawing/2014/main" id="{E1C5D17E-863B-B816-E114-A1C19F5B70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descr="Arduino Mega 2560 ATmega2560 MCU Rev3 Best Price">
            <a:extLst>
              <a:ext uri="{FF2B5EF4-FFF2-40B4-BE49-F238E27FC236}">
                <a16:creationId xmlns:a16="http://schemas.microsoft.com/office/drawing/2014/main" id="{2E2AA0CF-E67D-78B7-C205-7D6577D77A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549" y="266109"/>
            <a:ext cx="2576309" cy="1796415"/>
          </a:xfrm>
          <a:prstGeom prst="round2DiagRect">
            <a:avLst>
              <a:gd name="adj1" fmla="val 16667"/>
              <a:gd name="adj2" fmla="val 0"/>
            </a:avLst>
          </a:prstGeom>
          <a:ln w="88900" cap="sq">
            <a:solidFill>
              <a:schemeClr val="accent1">
                <a:lumMod val="40000"/>
                <a:lumOff val="60000"/>
              </a:schemeClr>
            </a:solidFill>
            <a:miter lim="800000"/>
          </a:ln>
          <a:effectLst>
            <a:outerShdw blurRad="254000" algn="tl" rotWithShape="0">
              <a:srgbClr val="000000">
                <a:alpha val="43000"/>
              </a:srgbClr>
            </a:outerShdw>
          </a:effectLst>
        </p:spPr>
      </p:pic>
      <p:pic>
        <p:nvPicPr>
          <p:cNvPr id="5" name="Picture 4" descr="SIM900 GPRS/GSM Shield Development Board Quad-Band Module For Arduino  Compatible : Amazon.in: Computers &amp; Accessories">
            <a:extLst>
              <a:ext uri="{FF2B5EF4-FFF2-40B4-BE49-F238E27FC236}">
                <a16:creationId xmlns:a16="http://schemas.microsoft.com/office/drawing/2014/main" id="{CABA8F38-5F76-DE9F-BF2B-2765E0E1D7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548" y="2391041"/>
            <a:ext cx="2576309" cy="2116455"/>
          </a:xfrm>
          <a:prstGeom prst="round2DiagRect">
            <a:avLst>
              <a:gd name="adj1" fmla="val 16667"/>
              <a:gd name="adj2" fmla="val 0"/>
            </a:avLst>
          </a:prstGeom>
          <a:ln w="88900" cap="sq">
            <a:solidFill>
              <a:schemeClr val="accent1">
                <a:lumMod val="40000"/>
                <a:lumOff val="60000"/>
              </a:schemeClr>
            </a:solidFill>
            <a:miter lim="800000"/>
          </a:ln>
          <a:effectLst>
            <a:outerShdw blurRad="254000" algn="tl" rotWithShape="0">
              <a:srgbClr val="000000">
                <a:alpha val="43000"/>
              </a:srgbClr>
            </a:outerShdw>
          </a:effectLst>
        </p:spPr>
      </p:pic>
      <p:pic>
        <p:nvPicPr>
          <p:cNvPr id="11" name="Picture 10" descr="Flex Sensor 2.2 Inch [5 Units]-Gloves Edition : Amazon.in: Industrial &amp;  Scientific">
            <a:extLst>
              <a:ext uri="{FF2B5EF4-FFF2-40B4-BE49-F238E27FC236}">
                <a16:creationId xmlns:a16="http://schemas.microsoft.com/office/drawing/2014/main" id="{438581F4-80B5-DC08-7AC4-98A5B8465C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712" y="4943891"/>
            <a:ext cx="2557145" cy="1598295"/>
          </a:xfrm>
          <a:prstGeom prst="round2DiagRect">
            <a:avLst>
              <a:gd name="adj1" fmla="val 16667"/>
              <a:gd name="adj2" fmla="val 0"/>
            </a:avLst>
          </a:prstGeom>
          <a:ln w="88900" cap="sq">
            <a:solidFill>
              <a:schemeClr val="accent1">
                <a:lumMod val="40000"/>
                <a:lumOff val="60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052794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4" name="Picture 6" descr="MP006287 - Multicomp Pro - Jumper Wire Kit, Female to Female, Multi-Coloured">
            <a:extLst>
              <a:ext uri="{FF2B5EF4-FFF2-40B4-BE49-F238E27FC236}">
                <a16:creationId xmlns:a16="http://schemas.microsoft.com/office/drawing/2014/main" id="{362110DE-6652-8BC6-2B73-E6B80DB6B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584" y="712105"/>
            <a:ext cx="3354572" cy="1896063"/>
          </a:xfrm>
          <a:prstGeom prst="round2DiagRect">
            <a:avLst>
              <a:gd name="adj1" fmla="val 16667"/>
              <a:gd name="adj2" fmla="val 0"/>
            </a:avLst>
          </a:prstGeom>
          <a:ln w="88900" cap="sq">
            <a:solidFill>
              <a:srgbClr val="002060"/>
            </a:solidFill>
            <a:miter lim="800000"/>
          </a:ln>
          <a:effectLst>
            <a:glow rad="228600">
              <a:schemeClr val="accent5">
                <a:satMod val="175000"/>
                <a:alpha val="40000"/>
              </a:schemeClr>
            </a:glow>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63A4E6-1ACC-156B-67D4-D3EFF9FE585D}"/>
              </a:ext>
            </a:extLst>
          </p:cNvPr>
          <p:cNvSpPr txBox="1"/>
          <p:nvPr/>
        </p:nvSpPr>
        <p:spPr>
          <a:xfrm>
            <a:off x="414013" y="2957031"/>
            <a:ext cx="4004701" cy="369332"/>
          </a:xfrm>
          <a:prstGeom prst="rect">
            <a:avLst/>
          </a:prstGeom>
          <a:noFill/>
        </p:spPr>
        <p:txBody>
          <a:bodyPr wrap="square" rtlCol="0">
            <a:spAutoFit/>
          </a:bodyPr>
          <a:lstStyle/>
          <a:p>
            <a:r>
              <a:rPr lang="en-US" sz="1800" b="1" kern="0" dirty="0">
                <a:effectLst/>
                <a:latin typeface="Times New Roman" panose="02020603050405020304" pitchFamily="18" charset="0"/>
                <a:ea typeface="Century-OneByteIdentityH"/>
              </a:rPr>
              <a:t>LM35 Temperature sensor</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ACD3923-BAA9-23C3-E9EA-0F8101763042}"/>
              </a:ext>
            </a:extLst>
          </p:cNvPr>
          <p:cNvSpPr txBox="1"/>
          <p:nvPr/>
        </p:nvSpPr>
        <p:spPr>
          <a:xfrm>
            <a:off x="5181599" y="2984642"/>
            <a:ext cx="2591687"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 16 x 2 ICD  Display</a:t>
            </a:r>
          </a:p>
        </p:txBody>
      </p:sp>
      <p:sp>
        <p:nvSpPr>
          <p:cNvPr id="4" name="TextBox 3">
            <a:extLst>
              <a:ext uri="{FF2B5EF4-FFF2-40B4-BE49-F238E27FC236}">
                <a16:creationId xmlns:a16="http://schemas.microsoft.com/office/drawing/2014/main" id="{02B533AC-8FF3-DF24-CF12-A4AE7056BE19}"/>
              </a:ext>
            </a:extLst>
          </p:cNvPr>
          <p:cNvSpPr txBox="1"/>
          <p:nvPr/>
        </p:nvSpPr>
        <p:spPr>
          <a:xfrm>
            <a:off x="9357058" y="2969230"/>
            <a:ext cx="1875034"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Jumpers Wires</a:t>
            </a:r>
          </a:p>
        </p:txBody>
      </p:sp>
      <p:sp>
        <p:nvSpPr>
          <p:cNvPr id="5" name="TextBox 4">
            <a:extLst>
              <a:ext uri="{FF2B5EF4-FFF2-40B4-BE49-F238E27FC236}">
                <a16:creationId xmlns:a16="http://schemas.microsoft.com/office/drawing/2014/main" id="{F2423E1D-BEAA-943B-A025-C1DA7C4A3739}"/>
              </a:ext>
            </a:extLst>
          </p:cNvPr>
          <p:cNvSpPr txBox="1"/>
          <p:nvPr/>
        </p:nvSpPr>
        <p:spPr>
          <a:xfrm>
            <a:off x="1334402" y="6093055"/>
            <a:ext cx="1584696" cy="369332"/>
          </a:xfrm>
          <a:prstGeom prst="rect">
            <a:avLst/>
          </a:prstGeom>
          <a:noFill/>
        </p:spPr>
        <p:txBody>
          <a:bodyPr wrap="square" rtlCol="0">
            <a:spAutoFit/>
          </a:bodyPr>
          <a:lstStyle/>
          <a:p>
            <a:r>
              <a:rPr lang="en-US" sz="1800" b="1" kern="0" dirty="0">
                <a:effectLst/>
                <a:latin typeface="Times New Roman" panose="02020603050405020304" pitchFamily="18" charset="0"/>
                <a:ea typeface="Century-OneByteIdentityH"/>
              </a:rPr>
              <a:t>ECG Sensor</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0BF84B6-9F5D-7891-9411-1DD249C8C5E6}"/>
              </a:ext>
            </a:extLst>
          </p:cNvPr>
          <p:cNvSpPr txBox="1"/>
          <p:nvPr/>
        </p:nvSpPr>
        <p:spPr>
          <a:xfrm>
            <a:off x="4800156" y="6004149"/>
            <a:ext cx="2591687"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APR33A3 voice module</a:t>
            </a:r>
            <a:endParaRPr lang="en-IN" b="1" dirty="0">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descr="16x2 Character LCD Display, Pixel Density: 100, Resolution: 90 at Rs  105/piece in Chennai">
            <a:extLst>
              <a:ext uri="{FF2B5EF4-FFF2-40B4-BE49-F238E27FC236}">
                <a16:creationId xmlns:a16="http://schemas.microsoft.com/office/drawing/2014/main" id="{94AAF30E-AF0A-C5AB-5342-3E0441A22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714" y="669185"/>
            <a:ext cx="3354572" cy="1938983"/>
          </a:xfrm>
          <a:prstGeom prst="round2DiagRect">
            <a:avLst>
              <a:gd name="adj1" fmla="val 16667"/>
              <a:gd name="adj2" fmla="val 0"/>
            </a:avLst>
          </a:prstGeom>
          <a:ln w="88900" cap="sq">
            <a:solidFill>
              <a:srgbClr val="002060"/>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7" descr="LM35 Temperature Sensor LM35 ...">
            <a:extLst>
              <a:ext uri="{FF2B5EF4-FFF2-40B4-BE49-F238E27FC236}">
                <a16:creationId xmlns:a16="http://schemas.microsoft.com/office/drawing/2014/main" id="{A7B03F83-CC91-9453-874C-E589E036D8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6352" y="669185"/>
            <a:ext cx="996531" cy="1938983"/>
          </a:xfrm>
          <a:prstGeom prst="round2DiagRect">
            <a:avLst>
              <a:gd name="adj1" fmla="val 16667"/>
              <a:gd name="adj2" fmla="val 0"/>
            </a:avLst>
          </a:prstGeom>
          <a:ln w="88900" cap="sq">
            <a:solidFill>
              <a:srgbClr val="002060"/>
            </a:solidFill>
            <a:miter lim="800000"/>
          </a:ln>
          <a:effectLst>
            <a:outerShdw blurRad="254000" algn="tl" rotWithShape="0">
              <a:srgbClr val="000000">
                <a:alpha val="43000"/>
              </a:srgbClr>
            </a:outerShdw>
          </a:effectLst>
        </p:spPr>
      </p:pic>
      <p:pic>
        <p:nvPicPr>
          <p:cNvPr id="11" name="Picture 10" descr="REES52 Ecg module AD8232 ecg measurement pulse heart ecg monitoring sensor  module kit for Aduino Based ECG &amp; Heartbeat Monitoring Healthcare System :  ...">
            <a:extLst>
              <a:ext uri="{FF2B5EF4-FFF2-40B4-BE49-F238E27FC236}">
                <a16:creationId xmlns:a16="http://schemas.microsoft.com/office/drawing/2014/main" id="{61C0CA8B-1538-2974-D4D5-2F94B7538B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189" y="3878204"/>
            <a:ext cx="2775585" cy="1821815"/>
          </a:xfrm>
          <a:prstGeom prst="round2DiagRect">
            <a:avLst>
              <a:gd name="adj1" fmla="val 16667"/>
              <a:gd name="adj2" fmla="val 0"/>
            </a:avLst>
          </a:prstGeom>
          <a:ln w="88900" cap="sq">
            <a:solidFill>
              <a:srgbClr val="002060"/>
            </a:solidFill>
            <a:miter lim="800000"/>
          </a:ln>
          <a:effectLst>
            <a:outerShdw blurRad="254000" algn="tl" rotWithShape="0">
              <a:srgbClr val="000000">
                <a:alpha val="43000"/>
              </a:srgbClr>
            </a:outerShdw>
          </a:effectLst>
        </p:spPr>
      </p:pic>
      <p:pic>
        <p:nvPicPr>
          <p:cNvPr id="12" name="Picture 11" descr="ISD1820 Voice Recorder Playback Module with Speaker">
            <a:extLst>
              <a:ext uri="{FF2B5EF4-FFF2-40B4-BE49-F238E27FC236}">
                <a16:creationId xmlns:a16="http://schemas.microsoft.com/office/drawing/2014/main" id="{3DBFB54C-540B-EA56-A281-EACEDC76ED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00156" y="3878204"/>
            <a:ext cx="2591687" cy="1666240"/>
          </a:xfrm>
          <a:prstGeom prst="round2DiagRect">
            <a:avLst>
              <a:gd name="adj1" fmla="val 16667"/>
              <a:gd name="adj2" fmla="val 0"/>
            </a:avLst>
          </a:prstGeom>
          <a:ln w="88900" cap="sq">
            <a:solidFill>
              <a:srgbClr val="002060"/>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47580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8D64859-6E16-DC59-E25D-FCE017139B2C}"/>
              </a:ext>
            </a:extLst>
          </p:cNvPr>
          <p:cNvSpPr/>
          <p:nvPr/>
        </p:nvSpPr>
        <p:spPr>
          <a:xfrm>
            <a:off x="660970" y="2681554"/>
            <a:ext cx="3226087" cy="852755"/>
          </a:xfrm>
          <a:prstGeom prst="roundRect">
            <a:avLst/>
          </a:prstGeom>
          <a:solidFill>
            <a:srgbClr val="002060"/>
          </a:solidFill>
          <a:ln>
            <a:solidFill>
              <a:schemeClr val="tx2">
                <a:lumMod val="60000"/>
                <a:lumOff val="40000"/>
              </a:schemeClr>
            </a:solid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a:p>
            <a:pPr algn="ctr"/>
            <a:r>
              <a:rPr lang="en-IN" sz="2400" b="1" dirty="0">
                <a:effectLst>
                  <a:glow rad="228600">
                    <a:schemeClr val="accent5">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CIRCUIT DIAGRAM</a:t>
            </a:r>
          </a:p>
          <a:p>
            <a:pPr algn="ctr"/>
            <a:endParaRPr lang="en-IN" sz="2400" b="1" dirty="0">
              <a:effectLst>
                <a:glow rad="228600">
                  <a:schemeClr val="accent5">
                    <a:satMod val="175000"/>
                    <a:alpha val="40000"/>
                  </a:schemeClr>
                </a:glow>
              </a:effectLst>
            </a:endParaRPr>
          </a:p>
        </p:txBody>
      </p:sp>
      <p:pic>
        <p:nvPicPr>
          <p:cNvPr id="3" name="Picture 2">
            <a:extLst>
              <a:ext uri="{FF2B5EF4-FFF2-40B4-BE49-F238E27FC236}">
                <a16:creationId xmlns:a16="http://schemas.microsoft.com/office/drawing/2014/main" id="{D948D353-DE7A-9BFF-FD30-B807083DAE6B}"/>
              </a:ext>
            </a:extLst>
          </p:cNvPr>
          <p:cNvPicPr>
            <a:picLocks noChangeAspect="1"/>
          </p:cNvPicPr>
          <p:nvPr/>
        </p:nvPicPr>
        <p:blipFill rotWithShape="1">
          <a:blip r:embed="rId2">
            <a:extLst>
              <a:ext uri="{28A0092B-C50C-407E-A947-70E740481C1C}">
                <a14:useLocalDpi xmlns:a14="http://schemas.microsoft.com/office/drawing/2010/main" val="0"/>
              </a:ext>
            </a:extLst>
          </a:blip>
          <a:srcRect l="11935" t="21809" r="25032" b="17511"/>
          <a:stretch/>
        </p:blipFill>
        <p:spPr bwMode="auto">
          <a:xfrm>
            <a:off x="5085707" y="0"/>
            <a:ext cx="7106293" cy="6858000"/>
          </a:xfrm>
          <a:prstGeom prst="rect">
            <a:avLst/>
          </a:prstGeom>
          <a:ln>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453031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742</TotalTime>
  <Words>1225</Words>
  <Application>Microsoft Office PowerPoint</Application>
  <PresentationFormat>Widescreen</PresentationFormat>
  <Paragraphs>129</Paragraphs>
  <Slides>17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SUBHAJIT GHOSH</dc:creator>
  <cp:lastModifiedBy>SUBHAJIT GHOSH</cp:lastModifiedBy>
  <cp:revision>23</cp:revision>
  <dcterms:created xsi:type="dcterms:W3CDTF">2024-05-14T16:59:39Z</dcterms:created>
  <dcterms:modified xsi:type="dcterms:W3CDTF">2025-06-11T16:00:22Z</dcterms:modified>
</cp:coreProperties>
</file>